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  <p:sldMasterId id="2147484255" r:id="rId2"/>
    <p:sldMasterId id="2147484288" r:id="rId3"/>
  </p:sldMasterIdLst>
  <p:notesMasterIdLst>
    <p:notesMasterId r:id="rId11"/>
  </p:notesMasterIdLst>
  <p:handoutMasterIdLst>
    <p:handoutMasterId r:id="rId12"/>
  </p:handoutMasterIdLst>
  <p:sldIdLst>
    <p:sldId id="2142533404" r:id="rId4"/>
    <p:sldId id="2142533266" r:id="rId5"/>
    <p:sldId id="318" r:id="rId6"/>
    <p:sldId id="2142533427" r:id="rId7"/>
    <p:sldId id="2142533426" r:id="rId8"/>
    <p:sldId id="2142533415" r:id="rId9"/>
    <p:sldId id="2142533281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9D9D9"/>
    <a:srgbClr val="FFCC66"/>
    <a:srgbClr val="6EA6FF"/>
    <a:srgbClr val="054ADA"/>
    <a:srgbClr val="0062FF"/>
    <a:srgbClr val="061F80"/>
    <a:srgbClr val="659E32"/>
    <a:srgbClr val="00A6B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0" autoAdjust="0"/>
    <p:restoredTop sz="77143" autoAdjust="0"/>
  </p:normalViewPr>
  <p:slideViewPr>
    <p:cSldViewPr snapToGrid="0" snapToObjects="1">
      <p:cViewPr varScale="1">
        <p:scale>
          <a:sx n="61" d="100"/>
          <a:sy n="61" d="100"/>
        </p:scale>
        <p:origin x="1416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88"/>
    </p:cViewPr>
  </p:sorterViewPr>
  <p:notesViewPr>
    <p:cSldViewPr snapToGrid="0" snapToObjects="1">
      <p:cViewPr>
        <p:scale>
          <a:sx n="50" d="100"/>
          <a:sy n="50" d="100"/>
        </p:scale>
        <p:origin x="358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F42D5C-646E-428F-9DA8-B86F63237A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3F789-F6B7-49BF-B07C-AC6306B89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2B03A-ABE7-4EF3-B24D-EB8CC5487FAE}" type="datetimeFigureOut">
              <a:rPr lang="en-CA" smtClean="0"/>
              <a:t>2020-08-04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248D1-695C-48EA-B6EA-438E805F8F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DAE60-B64C-478C-A7CA-C6966AF4BF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27A4C-8B08-42B5-A3AB-2773E968BDF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01374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4FCE6-22C0-B14D-ACFF-C5A9D1A99C49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C5E8E-AD93-AB4F-B8BF-5BDB58DEA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09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C5E8E-AD93-AB4F-B8BF-5BDB58DEAD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73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C5E8E-AD93-AB4F-B8BF-5BDB58DEAD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2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842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 charset="0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egular" charset="0"/>
            </a:endParaRPr>
          </a:p>
        </p:txBody>
      </p:sp>
      <p:sp>
        <p:nvSpPr>
          <p:cNvPr id="5" name="Shape 170">
            <a:extLst>
              <a:ext uri="{FF2B5EF4-FFF2-40B4-BE49-F238E27FC236}">
                <a16:creationId xmlns:a16="http://schemas.microsoft.com/office/drawing/2014/main" id="{2C95CCE4-7B3F-47DF-A550-CB4A2364ED92}"/>
              </a:ext>
            </a:extLst>
          </p:cNvPr>
          <p:cNvSpPr txBox="1">
            <a:spLocks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>
            <a:defPPr>
              <a:defRPr lang="en-US"/>
            </a:defPPr>
            <a:lvl1pPr marL="0" algn="r" defTabSz="685983" rtl="0" eaLnBrk="1" latinLnBrk="0" hangingPunct="1">
              <a:defRPr sz="1200" b="0" i="0" kern="120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 charset="0"/>
                <a:ea typeface="Calibri"/>
                <a:cs typeface="Calibri"/>
                <a:sym typeface="Calibri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25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842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 charset="0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egular" charset="0"/>
            </a:endParaRPr>
          </a:p>
        </p:txBody>
      </p:sp>
      <p:sp>
        <p:nvSpPr>
          <p:cNvPr id="5" name="Shape 170">
            <a:extLst>
              <a:ext uri="{FF2B5EF4-FFF2-40B4-BE49-F238E27FC236}">
                <a16:creationId xmlns:a16="http://schemas.microsoft.com/office/drawing/2014/main" id="{2C95CCE4-7B3F-47DF-A550-CB4A2364ED92}"/>
              </a:ext>
            </a:extLst>
          </p:cNvPr>
          <p:cNvSpPr txBox="1">
            <a:spLocks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>
            <a:defPPr>
              <a:defRPr lang="en-US"/>
            </a:defPPr>
            <a:lvl1pPr marL="0" algn="r" defTabSz="685983" rtl="0" eaLnBrk="1" latinLnBrk="0" hangingPunct="1">
              <a:defRPr sz="1200" b="0" i="0" kern="120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 charset="0"/>
                <a:ea typeface="Calibri"/>
                <a:cs typeface="Calibri"/>
                <a:sym typeface="Calibri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53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842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 charset="0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egular" charset="0"/>
            </a:endParaRPr>
          </a:p>
        </p:txBody>
      </p:sp>
      <p:sp>
        <p:nvSpPr>
          <p:cNvPr id="5" name="Shape 170">
            <a:extLst>
              <a:ext uri="{FF2B5EF4-FFF2-40B4-BE49-F238E27FC236}">
                <a16:creationId xmlns:a16="http://schemas.microsoft.com/office/drawing/2014/main" id="{2C95CCE4-7B3F-47DF-A550-CB4A2364ED92}"/>
              </a:ext>
            </a:extLst>
          </p:cNvPr>
          <p:cNvSpPr txBox="1">
            <a:spLocks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b" anchorCtr="0">
            <a:noAutofit/>
          </a:bodyPr>
          <a:lstStyle>
            <a:defPPr>
              <a:defRPr lang="en-US"/>
            </a:defPPr>
            <a:lvl1pPr marL="0" algn="r" defTabSz="685983" rtl="0" eaLnBrk="1" latinLnBrk="0" hangingPunct="1">
              <a:defRPr sz="1200" b="0" i="0" kern="120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 charset="0"/>
                <a:ea typeface="Calibri"/>
                <a:cs typeface="Calibri"/>
                <a:sym typeface="Calibri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22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C5E8E-AD93-AB4F-B8BF-5BDB58DEAD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23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02FFD-07D4-5C4F-BD77-9210081773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8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43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2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292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3806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723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ue 60 rectangle">
            <a:extLst>
              <a:ext uri="{FF2B5EF4-FFF2-40B4-BE49-F238E27FC236}">
                <a16:creationId xmlns:a16="http://schemas.microsoft.com/office/drawing/2014/main" id="{91D1D188-D7EA-5A44-A392-6E9BFB99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564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35187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034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184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90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76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565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457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bg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0294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bg1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333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333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9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rgbClr val="0530AD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273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895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344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36291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148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1" cy="5726176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662945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6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470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690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6"/>
            <a:ext cx="5498592" cy="1746504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F04016-134E-5847-8C7D-495FF4D6E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08" y="4279392"/>
            <a:ext cx="8546592" cy="1743456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872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928" y="3083846"/>
            <a:ext cx="1730144" cy="6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84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pic>
        <p:nvPicPr>
          <p:cNvPr id="7" name="Picture" descr="IBM 8-bar 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52" y="6257439"/>
            <a:ext cx="695452" cy="2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2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59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14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10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79" y="1511808"/>
            <a:ext cx="5608321" cy="4482592"/>
          </a:xfrm>
        </p:spPr>
        <p:txBody>
          <a:bodyPr/>
          <a:lstStyle>
            <a:lvl1pPr>
              <a:lnSpc>
                <a:spcPct val="90000"/>
              </a:lnSpc>
              <a:defRPr sz="12797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2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10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79" y="1511808"/>
            <a:ext cx="5608321" cy="4482592"/>
          </a:xfrm>
        </p:spPr>
        <p:txBody>
          <a:bodyPr/>
          <a:lstStyle>
            <a:lvl1pPr>
              <a:lnSpc>
                <a:spcPct val="90000"/>
              </a:lnSpc>
              <a:defRPr sz="12797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1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64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797" b="1" i="0"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23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9" y="268224"/>
            <a:ext cx="7416713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6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518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26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10" y="1658112"/>
            <a:ext cx="5498501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6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19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73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64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</p:spPr>
        <p:txBody>
          <a:bodyPr lIns="91440" tIns="91440" rIns="91440" bIns="9144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91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40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ol gray 10 rectangle">
            <a:extLst>
              <a:ext uri="{FF2B5EF4-FFF2-40B4-BE49-F238E27FC236}">
                <a16:creationId xmlns:a16="http://schemas.microsoft.com/office/drawing/2014/main" id="{838ABCAC-D266-7244-9068-DAD3FE4E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rgbClr val="F3F3F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31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</p:spPr>
        <p:txBody>
          <a:bodyPr lIns="91440" tIns="91440" rIns="91440" bIns="9144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21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49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1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284909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6"/>
            <a:ext cx="6096001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3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" y="-1"/>
            <a:ext cx="6096001" cy="342900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1" y="3426886"/>
            <a:ext cx="6096001" cy="3431116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6"/>
            <a:ext cx="6096001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85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" y="2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6"/>
            <a:ext cx="3048000" cy="343111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3048002" y="3426886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4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4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46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701800"/>
          </a:xfrm>
          <a:solidFill>
            <a:schemeClr val="tx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1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20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2" y="3429000"/>
            <a:ext cx="3048004" cy="3429000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33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3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" hidden="1">
            <a:extLst>
              <a:ext uri="{FF2B5EF4-FFF2-40B4-BE49-F238E27FC236}">
                <a16:creationId xmlns:a16="http://schemas.microsoft.com/office/drawing/2014/main" id="{0C4F1C52-4E00-9B42-8B21-690C46B2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91" y="268820"/>
            <a:ext cx="5524500" cy="57255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7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6EA6FF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96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1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1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2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1" cy="6858000"/>
          </a:xfrm>
        </p:spPr>
        <p:txBody>
          <a:bodyPr lIns="91440" tIns="91440" rIns="91440" bIns="9144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2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199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3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158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2" cy="5726176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93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20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529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7" y="268224"/>
            <a:ext cx="5510784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500"/>
            <a:ext cx="5498592" cy="1746503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758" indent="0">
              <a:buNone/>
              <a:defRPr/>
            </a:lvl3pPr>
            <a:lvl4pPr marL="579839" indent="0">
              <a:buNone/>
              <a:defRPr/>
            </a:lvl4pPr>
            <a:lvl5pPr marL="84224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6D531-042B-494C-8702-5C43B76E6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213" y="4274265"/>
            <a:ext cx="8540990" cy="1746501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70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IBM 8-bar 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8" y="3087491"/>
            <a:ext cx="1722794" cy="683025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Cognitive Systems 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24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3798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129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2426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189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378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7416713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093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5277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7416713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36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3631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10" y="1658112"/>
            <a:ext cx="5498501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63910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918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1914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183957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624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ue 60 rectangle">
            <a:extLst>
              <a:ext uri="{FF2B5EF4-FFF2-40B4-BE49-F238E27FC236}">
                <a16:creationId xmlns:a16="http://schemas.microsoft.com/office/drawing/2014/main" id="{91D1D188-D7EA-5A44-A392-6E9BFB99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570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44311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30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6808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4742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4656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2490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9512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bg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028668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bg1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333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333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2508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rgbClr val="0530AD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5472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1234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02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10" y="1658112"/>
            <a:ext cx="5498501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5357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113352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87622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1" cy="5726176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203810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3883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487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6"/>
            <a:ext cx="5498592" cy="1746504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F04016-134E-5847-8C7D-495FF4D6E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08" y="4279392"/>
            <a:ext cx="8546592" cy="1743456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1999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928" y="3083846"/>
            <a:ext cx="1730144" cy="6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9" name="Group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29816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1"/>
          </a:solidFill>
          <a:latin typeface="+mj-lt"/>
          <a:ea typeface="IBM Plex Sans" charset="0"/>
          <a:cs typeface="IBM Plex Sans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5pPr>
      <a:lvl6pPr marL="4834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6pPr>
      <a:lvl7pPr marL="9668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7pPr>
      <a:lvl8pPr marL="14502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8pPr>
      <a:lvl9pPr marL="19336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867">
          <a:solidFill>
            <a:schemeClr val="tx1"/>
          </a:solidFill>
          <a:latin typeface="+mn-lt"/>
          <a:ea typeface="IBM Plex Sans" charset="0"/>
          <a:cs typeface="IBM Plex Sans" charset="0"/>
        </a:defRPr>
      </a:lvl1pPr>
      <a:lvl2pPr marL="228597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7">
          <a:solidFill>
            <a:schemeClr val="tx1"/>
          </a:solidFill>
          <a:latin typeface="+mn-lt"/>
          <a:ea typeface="IBM Plex Sans" charset="0"/>
          <a:cs typeface="IBM Plex Sans" charset="0"/>
        </a:defRPr>
      </a:lvl2pPr>
      <a:lvl3pPr marL="457195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67">
          <a:solidFill>
            <a:schemeClr val="tx1"/>
          </a:solidFill>
          <a:latin typeface="+mn-lt"/>
          <a:ea typeface="IBM Plex Sans" charset="0"/>
          <a:cs typeface="IBM Plex Sans" charset="0"/>
        </a:defRPr>
      </a:lvl3pPr>
      <a:lvl4pPr marL="83819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7" baseline="0">
          <a:solidFill>
            <a:schemeClr val="tx1"/>
          </a:solidFill>
          <a:latin typeface="+mn-lt"/>
          <a:ea typeface="IBM Plex Sans" charset="0"/>
          <a:cs typeface="IBM Plex Sans" charset="0"/>
        </a:defRPr>
      </a:lvl4pPr>
      <a:lvl5pPr marL="107102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867">
          <a:solidFill>
            <a:schemeClr val="tx1"/>
          </a:solidFill>
          <a:latin typeface="+mn-lt"/>
          <a:ea typeface="IBM Plex Sans" charset="0"/>
          <a:cs typeface="IBM Plex Sans" charset="0"/>
        </a:defRPr>
      </a:lvl5pPr>
      <a:lvl6pPr marL="2111575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6pPr>
      <a:lvl7pPr marL="2594990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7pPr>
      <a:lvl8pPr marL="3078403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8pPr>
      <a:lvl9pPr marL="3561818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12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2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4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5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6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79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9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306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90" y="6383870"/>
            <a:ext cx="5486314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Cognitive Systems  / © 2020 IBM Corporation</a:t>
            </a:r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2" y="6383870"/>
            <a:ext cx="2438309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4" y="-147320"/>
            <a:ext cx="12485626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28167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  <p:sldLayoutId id="2147484270" r:id="rId15"/>
    <p:sldLayoutId id="2147484271" r:id="rId16"/>
    <p:sldLayoutId id="2147484272" r:id="rId17"/>
    <p:sldLayoutId id="2147484273" r:id="rId18"/>
    <p:sldLayoutId id="2147484274" r:id="rId19"/>
    <p:sldLayoutId id="2147484275" r:id="rId20"/>
    <p:sldLayoutId id="2147484276" r:id="rId21"/>
    <p:sldLayoutId id="2147484277" r:id="rId22"/>
    <p:sldLayoutId id="2147484278" r:id="rId23"/>
    <p:sldLayoutId id="2147484279" r:id="rId24"/>
    <p:sldLayoutId id="2147484280" r:id="rId25"/>
    <p:sldLayoutId id="2147484281" r:id="rId26"/>
    <p:sldLayoutId id="2147484282" r:id="rId27"/>
    <p:sldLayoutId id="2147484283" r:id="rId28"/>
    <p:sldLayoutId id="2147484284" r:id="rId29"/>
    <p:sldLayoutId id="2147484285" r:id="rId30"/>
    <p:sldLayoutId id="2147484286" r:id="rId31"/>
    <p:sldLayoutId id="2147484287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99" b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HelvNeue Light for IBM" pitchFamily="34" charset="0"/>
        </a:defRPr>
      </a:lvl5pPr>
      <a:lvl6pPr marL="48331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HelvNeue Light for IBM" pitchFamily="34" charset="0"/>
        </a:defRPr>
      </a:lvl6pPr>
      <a:lvl7pPr marL="966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HelvNeue Light for IBM" pitchFamily="34" charset="0"/>
        </a:defRPr>
      </a:lvl7pPr>
      <a:lvl8pPr marL="144993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HelvNeue Light for IBM" pitchFamily="34" charset="0"/>
        </a:defRPr>
      </a:lvl8pPr>
      <a:lvl9pPr marL="19332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9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6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None/>
        <a:defRPr sz="1866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228550" indent="-231594" algn="l" rtl="0" eaLnBrk="1" fontAlgn="base" hangingPunct="1">
        <a:lnSpc>
          <a:spcPct val="100000"/>
        </a:lnSpc>
        <a:spcBef>
          <a:spcPts val="1466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866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457099" indent="-231594" algn="l" rtl="0" eaLnBrk="1" fontAlgn="base" hangingPunct="1">
        <a:lnSpc>
          <a:spcPct val="100000"/>
        </a:lnSpc>
        <a:spcBef>
          <a:spcPts val="1466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866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838014" indent="-231594" algn="l" rtl="0" eaLnBrk="1" fontAlgn="base" hangingPunct="1">
        <a:lnSpc>
          <a:spcPct val="100000"/>
        </a:lnSpc>
        <a:spcBef>
          <a:spcPts val="1466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866" baseline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070796" indent="-231594" algn="l" rtl="0" eaLnBrk="1" fontAlgn="base" hangingPunct="1">
        <a:lnSpc>
          <a:spcPct val="100000"/>
        </a:lnSpc>
        <a:spcBef>
          <a:spcPts val="1466"/>
        </a:spcBef>
        <a:spcAft>
          <a:spcPct val="0"/>
        </a:spcAft>
        <a:buClr>
          <a:schemeClr val="bg1"/>
        </a:buClr>
        <a:buFont typeface=".AppleSystemUIFont" charset="-120"/>
        <a:buChar char="»"/>
        <a:tabLst/>
        <a:defRPr sz="1866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2111135" indent="-17285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6pPr>
      <a:lvl7pPr marL="2594449" indent="-17285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7pPr>
      <a:lvl8pPr marL="3077761" indent="-17285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8pPr>
      <a:lvl9pPr marL="3561075" indent="-17285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66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311" algn="l" defTabSz="966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626" algn="l" defTabSz="966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49937" algn="l" defTabSz="966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250" algn="l" defTabSz="966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6564" algn="l" defTabSz="966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899875" algn="l" defTabSz="966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187" algn="l" defTabSz="966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6500" algn="l" defTabSz="966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0">
          <p15:clr>
            <a:srgbClr val="F26B43"/>
          </p15:clr>
        </p15:guide>
        <p15:guide id="2" pos="192">
          <p15:clr>
            <a:srgbClr val="F26B43"/>
          </p15:clr>
        </p15:guide>
        <p15:guide id="3" pos="7486">
          <p15:clr>
            <a:srgbClr val="F26B43"/>
          </p15:clr>
        </p15:guide>
        <p15:guide id="4" orient="horz" pos="3776">
          <p15:clr>
            <a:srgbClr val="F26B43"/>
          </p15:clr>
        </p15:guide>
        <p15:guide id="5" orient="horz" pos="4117">
          <p15:clr>
            <a:srgbClr val="F26B43"/>
          </p15:clr>
        </p15:guide>
        <p15:guide id="6" pos="3839">
          <p15:clr>
            <a:srgbClr val="F26B43"/>
          </p15:clr>
        </p15:guide>
        <p15:guide id="7" pos="3647">
          <p15:clr>
            <a:srgbClr val="F26B43"/>
          </p15:clr>
        </p15:guide>
        <p15:guide id="8" pos="1920">
          <p15:clr>
            <a:srgbClr val="F26B43"/>
          </p15:clr>
        </p15:guide>
        <p15:guide id="9" pos="4031">
          <p15:clr>
            <a:srgbClr val="F26B43"/>
          </p15:clr>
        </p15:guide>
        <p15:guide id="10" pos="1728">
          <p15:clr>
            <a:srgbClr val="F26B43"/>
          </p15:clr>
        </p15:guide>
        <p15:guide id="11" pos="2111">
          <p15:clr>
            <a:srgbClr val="F26B43"/>
          </p15:clr>
        </p15:guide>
        <p15:guide id="12" pos="5759">
          <p15:clr>
            <a:srgbClr val="F26B43"/>
          </p15:clr>
        </p15:guide>
        <p15:guide id="13" pos="5567">
          <p15:clr>
            <a:srgbClr val="F26B43"/>
          </p15:clr>
        </p15:guide>
        <p15:guide id="14" pos="5950">
          <p15:clr>
            <a:srgbClr val="F26B43"/>
          </p15:clr>
        </p15:guide>
        <p15:guide id="15" orient="horz" pos="549">
          <p15:clr>
            <a:srgbClr val="F26B43"/>
          </p15:clr>
        </p15:guide>
        <p15:guide id="17" orient="horz" pos="1083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1621">
          <p15:clr>
            <a:srgbClr val="F26B43"/>
          </p15:clr>
        </p15:guide>
        <p15:guide id="20" orient="horz" pos="2696">
          <p15:clr>
            <a:srgbClr val="F26B43"/>
          </p15:clr>
        </p15:guide>
        <p15:guide id="21" orient="horz" pos="32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9" name="Group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9EFBADD-8DF8-3F4E-B766-BD38840FF0F8}"/>
              </a:ext>
            </a:extLst>
          </p:cNvPr>
          <p:cNvCxnSpPr/>
          <p:nvPr userDrawn="1"/>
        </p:nvCxnSpPr>
        <p:spPr bwMode="auto">
          <a:xfrm>
            <a:off x="0" y="6858000"/>
            <a:ext cx="12192127" cy="0"/>
          </a:xfrm>
          <a:prstGeom prst="line">
            <a:avLst/>
          </a:prstGeom>
          <a:solidFill>
            <a:srgbClr val="FDFDFD"/>
          </a:solidFill>
          <a:ln w="12700" cap="flat" cmpd="sng" algn="ctr">
            <a:solidFill>
              <a:srgbClr val="008AB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ABC3F2-7957-FB4B-8956-DC377AAAA0AF}"/>
              </a:ext>
            </a:extLst>
          </p:cNvPr>
          <p:cNvCxnSpPr/>
          <p:nvPr userDrawn="1"/>
        </p:nvCxnSpPr>
        <p:spPr bwMode="auto">
          <a:xfrm>
            <a:off x="0" y="6858000"/>
            <a:ext cx="12192127" cy="0"/>
          </a:xfrm>
          <a:prstGeom prst="line">
            <a:avLst/>
          </a:prstGeom>
          <a:solidFill>
            <a:srgbClr val="FDFDFD"/>
          </a:solidFill>
          <a:ln w="12700" cap="flat" cmpd="sng" algn="ctr">
            <a:solidFill>
              <a:srgbClr val="008AB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Slide Number Placeholder 10">
            <a:extLst>
              <a:ext uri="{FF2B5EF4-FFF2-40B4-BE49-F238E27FC236}">
                <a16:creationId xmlns:a16="http://schemas.microsoft.com/office/drawing/2014/main" id="{453684B4-2220-844D-A6F2-2DD96E76D2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1080178" y="6681673"/>
            <a:ext cx="1111821" cy="20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35998" bIns="3599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 b="0">
                <a:solidFill>
                  <a:schemeClr val="tx1"/>
                </a:solidFill>
                <a:latin typeface="IBM Plex Sans"/>
                <a:ea typeface="Verdana" panose="020B0604030504040204" pitchFamily="34" charset="0"/>
                <a:cs typeface="IBM Plex Sans"/>
              </a:defRPr>
            </a:lvl1pPr>
          </a:lstStyle>
          <a:p>
            <a:pPr>
              <a:defRPr/>
            </a:pPr>
            <a:fld id="{49E8191D-B835-45D5-91BE-8CAFF430D3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B30E2BA9-6AF0-BC43-AA0F-A6210696472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2119" y="6655478"/>
            <a:ext cx="5220000" cy="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22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800" b="0" i="0" kern="1200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Arial Bold"/>
              </a:defRPr>
            </a:lvl1pPr>
            <a:lvl2pPr marL="679450" indent="-222250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360488" indent="-446088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039938" indent="-668338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720975" indent="-892175" algn="l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b="0" dirty="0">
                <a:solidFill>
                  <a:schemeClr val="tx1"/>
                </a:solidFill>
                <a:latin typeface="IBM Plex Sans"/>
                <a:cs typeface="IBM Plex Sans"/>
              </a:rPr>
              <a:t>Why Oracle on IBM Power Systems / Brunch &amp; Learn / July 2020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19D2F08C-2536-5E4E-94BA-DE326E7C9D3C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-1" y="-12193"/>
            <a:ext cx="12191999" cy="890605"/>
          </a:xfrm>
          <a:prstGeom prst="rect">
            <a:avLst/>
          </a:prstGeom>
        </p:spPr>
      </p:pic>
      <p:pic>
        <p:nvPicPr>
          <p:cNvPr id="105" name="Picture 104" descr="A close up of a logo&#10;&#10;Description automatically generated">
            <a:extLst>
              <a:ext uri="{FF2B5EF4-FFF2-40B4-BE49-F238E27FC236}">
                <a16:creationId xmlns:a16="http://schemas.microsoft.com/office/drawing/2014/main" id="{CD5417D9-2615-2741-823A-EDF39C948793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270" y="72001"/>
            <a:ext cx="729082" cy="72908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</p:pic>
      <p:pic>
        <p:nvPicPr>
          <p:cNvPr id="106" name="Picture 10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EDEBCF-A917-AA4D-85A4-639D4CE874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306" y="327232"/>
            <a:ext cx="958471" cy="9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93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  <p:sldLayoutId id="2147484301" r:id="rId13"/>
    <p:sldLayoutId id="2147484302" r:id="rId14"/>
    <p:sldLayoutId id="2147484303" r:id="rId15"/>
    <p:sldLayoutId id="2147484304" r:id="rId16"/>
    <p:sldLayoutId id="2147484305" r:id="rId17"/>
    <p:sldLayoutId id="2147484306" r:id="rId18"/>
    <p:sldLayoutId id="2147484307" r:id="rId19"/>
    <p:sldLayoutId id="2147484308" r:id="rId20"/>
    <p:sldLayoutId id="2147484309" r:id="rId21"/>
    <p:sldLayoutId id="2147484310" r:id="rId22"/>
    <p:sldLayoutId id="2147484311" r:id="rId23"/>
    <p:sldLayoutId id="2147484312" r:id="rId24"/>
    <p:sldLayoutId id="2147484313" r:id="rId25"/>
    <p:sldLayoutId id="2147484314" r:id="rId26"/>
    <p:sldLayoutId id="2147484315" r:id="rId27"/>
    <p:sldLayoutId id="2147484316" r:id="rId28"/>
    <p:sldLayoutId id="2147484317" r:id="rId29"/>
    <p:sldLayoutId id="2147484318" r:id="rId30"/>
    <p:sldLayoutId id="2147484319" r:id="rId31"/>
    <p:sldLayoutId id="2147484320" r:id="rId3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1"/>
          </a:solidFill>
          <a:latin typeface="+mj-lt"/>
          <a:ea typeface="IBM Plex Sans" charset="0"/>
          <a:cs typeface="IBM Plex Sans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5pPr>
      <a:lvl6pPr marL="4834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6pPr>
      <a:lvl7pPr marL="9668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7pPr>
      <a:lvl8pPr marL="14502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8pPr>
      <a:lvl9pPr marL="19336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867">
          <a:solidFill>
            <a:schemeClr val="tx1"/>
          </a:solidFill>
          <a:latin typeface="+mn-lt"/>
          <a:ea typeface="IBM Plex Sans" charset="0"/>
          <a:cs typeface="IBM Plex Sans" charset="0"/>
        </a:defRPr>
      </a:lvl1pPr>
      <a:lvl2pPr marL="228597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7">
          <a:solidFill>
            <a:schemeClr val="tx1"/>
          </a:solidFill>
          <a:latin typeface="+mn-lt"/>
          <a:ea typeface="IBM Plex Sans" charset="0"/>
          <a:cs typeface="IBM Plex Sans" charset="0"/>
        </a:defRPr>
      </a:lvl2pPr>
      <a:lvl3pPr marL="457195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67">
          <a:solidFill>
            <a:schemeClr val="tx1"/>
          </a:solidFill>
          <a:latin typeface="+mn-lt"/>
          <a:ea typeface="IBM Plex Sans" charset="0"/>
          <a:cs typeface="IBM Plex Sans" charset="0"/>
        </a:defRPr>
      </a:lvl3pPr>
      <a:lvl4pPr marL="83819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7" baseline="0">
          <a:solidFill>
            <a:schemeClr val="tx1"/>
          </a:solidFill>
          <a:latin typeface="+mn-lt"/>
          <a:ea typeface="IBM Plex Sans" charset="0"/>
          <a:cs typeface="IBM Plex Sans" charset="0"/>
        </a:defRPr>
      </a:lvl4pPr>
      <a:lvl5pPr marL="107102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867">
          <a:solidFill>
            <a:schemeClr val="tx1"/>
          </a:solidFill>
          <a:latin typeface="+mn-lt"/>
          <a:ea typeface="IBM Plex Sans" charset="0"/>
          <a:cs typeface="IBM Plex Sans" charset="0"/>
        </a:defRPr>
      </a:lvl5pPr>
      <a:lvl6pPr marL="2111575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6pPr>
      <a:lvl7pPr marL="2594990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7pPr>
      <a:lvl8pPr marL="3078403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8pPr>
      <a:lvl9pPr marL="3561818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12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2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4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5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6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79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9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306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vd.nist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014D82C-93CF-4023-94DA-512648E37391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pic>
          <p:nvPicPr>
            <p:cNvPr id="9" name="Picture 8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CD224320-61E1-4772-88A4-004421E33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0"/>
              <a:ext cx="60960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9F9032-CAC1-4F05-ADFD-149BB668A4A7}"/>
                </a:ext>
              </a:extLst>
            </p:cNvPr>
            <p:cNvSpPr/>
            <p:nvPr/>
          </p:nvSpPr>
          <p:spPr bwMode="auto"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tx1">
                <a:alpha val="64000"/>
              </a:schemeClr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C2BBCF-510A-4E7F-BB26-E622FA36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8" y="513159"/>
            <a:ext cx="5646249" cy="5726176"/>
          </a:xfrm>
        </p:spPr>
        <p:txBody>
          <a:bodyPr/>
          <a:lstStyle/>
          <a:p>
            <a:pPr defTabSz="828675"/>
            <a:r>
              <a:rPr lang="en-CA" dirty="0"/>
              <a:t>The Advantage for Running Oracle on IBM Power Systems</a:t>
            </a:r>
            <a:br>
              <a:rPr lang="en-CA" dirty="0"/>
            </a:br>
            <a:br>
              <a:rPr lang="en-CA" sz="1800" dirty="0"/>
            </a:br>
            <a:endParaRPr lang="en-CA" sz="2800" i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C3F51C-1EAE-4333-BA85-3C8465F31399}"/>
              </a:ext>
            </a:extLst>
          </p:cNvPr>
          <p:cNvGrpSpPr/>
          <p:nvPr/>
        </p:nvGrpSpPr>
        <p:grpSpPr>
          <a:xfrm>
            <a:off x="7094119" y="1466992"/>
            <a:ext cx="4121844" cy="3927265"/>
            <a:chOff x="4714503" y="415640"/>
            <a:chExt cx="2775044" cy="130628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1C3D5B9-896C-4AFF-9DF5-8128B980E95E}"/>
                </a:ext>
              </a:extLst>
            </p:cNvPr>
            <p:cNvSpPr/>
            <p:nvPr/>
          </p:nvSpPr>
          <p:spPr bwMode="auto">
            <a:xfrm>
              <a:off x="4714503" y="415641"/>
              <a:ext cx="1387522" cy="653143"/>
            </a:xfrm>
            <a:prstGeom prst="rect">
              <a:avLst/>
            </a:prstGeom>
            <a:gradFill flip="none" rotWithShape="1">
              <a:gsLst>
                <a:gs pos="0">
                  <a:srgbClr val="061F80">
                    <a:shade val="30000"/>
                    <a:satMod val="115000"/>
                  </a:srgbClr>
                </a:gs>
                <a:gs pos="50000">
                  <a:srgbClr val="061F80">
                    <a:shade val="67500"/>
                    <a:satMod val="115000"/>
                  </a:srgbClr>
                </a:gs>
                <a:gs pos="100000">
                  <a:srgbClr val="061F8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FC2210-C46F-4403-B890-8EF055F115A6}"/>
                </a:ext>
              </a:extLst>
            </p:cNvPr>
            <p:cNvSpPr/>
            <p:nvPr/>
          </p:nvSpPr>
          <p:spPr bwMode="auto">
            <a:xfrm>
              <a:off x="6102025" y="415640"/>
              <a:ext cx="1387522" cy="653143"/>
            </a:xfrm>
            <a:prstGeom prst="rect">
              <a:avLst/>
            </a:prstGeom>
            <a:gradFill flip="none" rotWithShape="1">
              <a:gsLst>
                <a:gs pos="0">
                  <a:srgbClr val="0062FF">
                    <a:shade val="30000"/>
                    <a:satMod val="115000"/>
                  </a:srgbClr>
                </a:gs>
                <a:gs pos="50000">
                  <a:srgbClr val="0062FF">
                    <a:shade val="67500"/>
                    <a:satMod val="115000"/>
                  </a:srgbClr>
                </a:gs>
                <a:gs pos="100000">
                  <a:srgbClr val="0062FF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985F250-1824-4226-94E8-A1D786DD3BA4}"/>
                </a:ext>
              </a:extLst>
            </p:cNvPr>
            <p:cNvSpPr/>
            <p:nvPr/>
          </p:nvSpPr>
          <p:spPr bwMode="auto">
            <a:xfrm>
              <a:off x="4714503" y="1068783"/>
              <a:ext cx="1387522" cy="653143"/>
            </a:xfrm>
            <a:prstGeom prst="rect">
              <a:avLst/>
            </a:prstGeom>
            <a:gradFill flip="none" rotWithShape="1">
              <a:gsLst>
                <a:gs pos="0">
                  <a:srgbClr val="054ADA">
                    <a:shade val="30000"/>
                    <a:satMod val="115000"/>
                  </a:srgbClr>
                </a:gs>
                <a:gs pos="50000">
                  <a:srgbClr val="054ADA">
                    <a:shade val="67500"/>
                    <a:satMod val="115000"/>
                  </a:srgbClr>
                </a:gs>
                <a:gs pos="100000">
                  <a:srgbClr val="054ADA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9E318CF-B801-4C3A-96E0-1E3DFD9F560F}"/>
                </a:ext>
              </a:extLst>
            </p:cNvPr>
            <p:cNvSpPr/>
            <p:nvPr/>
          </p:nvSpPr>
          <p:spPr bwMode="auto">
            <a:xfrm>
              <a:off x="6102025" y="1068782"/>
              <a:ext cx="1387522" cy="653143"/>
            </a:xfrm>
            <a:prstGeom prst="rect">
              <a:avLst/>
            </a:prstGeom>
            <a:gradFill flip="none" rotWithShape="1">
              <a:gsLst>
                <a:gs pos="0">
                  <a:srgbClr val="6EA6FF">
                    <a:shade val="30000"/>
                    <a:satMod val="115000"/>
                  </a:srgbClr>
                </a:gs>
                <a:gs pos="50000">
                  <a:srgbClr val="6EA6FF">
                    <a:shade val="67500"/>
                    <a:satMod val="115000"/>
                  </a:srgbClr>
                </a:gs>
                <a:gs pos="100000">
                  <a:srgbClr val="6EA6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2AF4BAD-194B-4A3E-B742-81579CAF7595}"/>
              </a:ext>
            </a:extLst>
          </p:cNvPr>
          <p:cNvSpPr txBox="1"/>
          <p:nvPr/>
        </p:nvSpPr>
        <p:spPr>
          <a:xfrm>
            <a:off x="7094119" y="1744742"/>
            <a:ext cx="2060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CA" sz="16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RAS &amp; Resilience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12C422-2D93-4563-8F2A-0D92939FD223}"/>
              </a:ext>
            </a:extLst>
          </p:cNvPr>
          <p:cNvSpPr txBox="1"/>
          <p:nvPr/>
        </p:nvSpPr>
        <p:spPr>
          <a:xfrm>
            <a:off x="9155041" y="1744742"/>
            <a:ext cx="20609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CA" sz="16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Cloud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67799E-E791-45C4-AB62-7D66EE061F63}"/>
              </a:ext>
            </a:extLst>
          </p:cNvPr>
          <p:cNvSpPr txBox="1"/>
          <p:nvPr/>
        </p:nvSpPr>
        <p:spPr>
          <a:xfrm>
            <a:off x="7103951" y="4804484"/>
            <a:ext cx="20510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CA" sz="16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Flexibility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1D8ECE-92F5-4967-9495-A15199093EAC}"/>
              </a:ext>
            </a:extLst>
          </p:cNvPr>
          <p:cNvSpPr txBox="1"/>
          <p:nvPr/>
        </p:nvSpPr>
        <p:spPr>
          <a:xfrm>
            <a:off x="9164873" y="4797586"/>
            <a:ext cx="2032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CA" sz="16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Economics</a:t>
            </a:r>
          </a:p>
        </p:txBody>
      </p:sp>
      <p:pic>
        <p:nvPicPr>
          <p:cNvPr id="48" name="Picture 49" descr="icon_flexibility.png">
            <a:extLst>
              <a:ext uri="{FF2B5EF4-FFF2-40B4-BE49-F238E27FC236}">
                <a16:creationId xmlns:a16="http://schemas.microsoft.com/office/drawing/2014/main" id="{5EC8A817-26E0-4D6E-9565-8B0BE91E54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662" y="4016165"/>
            <a:ext cx="731668" cy="70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0" descr="icon_reduce_risk.png">
            <a:extLst>
              <a:ext uri="{FF2B5EF4-FFF2-40B4-BE49-F238E27FC236}">
                <a16:creationId xmlns:a16="http://schemas.microsoft.com/office/drawing/2014/main" id="{09342F47-7918-405A-B1AA-74761676B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029" y="2229638"/>
            <a:ext cx="722455" cy="72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7" descr="icon_reduce_cost.png">
            <a:extLst>
              <a:ext uri="{FF2B5EF4-FFF2-40B4-BE49-F238E27FC236}">
                <a16:creationId xmlns:a16="http://schemas.microsoft.com/office/drawing/2014/main" id="{C4724EFA-D6C6-4594-8571-9EDEAE025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1930" y="4000133"/>
            <a:ext cx="707144" cy="73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7" descr="Clouds_icon_bk">
            <a:extLst>
              <a:ext uri="{FF2B5EF4-FFF2-40B4-BE49-F238E27FC236}">
                <a16:creationId xmlns:a16="http://schemas.microsoft.com/office/drawing/2014/main" id="{6E55B7E1-51F1-450C-A398-E39AC4E63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0569" y="2056333"/>
            <a:ext cx="929866" cy="106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4046C102-FCB6-4180-9209-1C5741F973AD}"/>
              </a:ext>
            </a:extLst>
          </p:cNvPr>
          <p:cNvGrpSpPr/>
          <p:nvPr/>
        </p:nvGrpSpPr>
        <p:grpSpPr>
          <a:xfrm>
            <a:off x="8514255" y="2787560"/>
            <a:ext cx="1319123" cy="1319123"/>
            <a:chOff x="7030434" y="4927600"/>
            <a:chExt cx="978568" cy="97856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ADAD790-F0F9-427F-A323-F55DAA4135E6}"/>
                </a:ext>
              </a:extLst>
            </p:cNvPr>
            <p:cNvSpPr/>
            <p:nvPr/>
          </p:nvSpPr>
          <p:spPr bwMode="auto">
            <a:xfrm>
              <a:off x="7030434" y="4927600"/>
              <a:ext cx="978568" cy="97856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37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pic>
          <p:nvPicPr>
            <p:cNvPr id="54" name="Picture 53" descr="A close up of a logo&#10;&#10;Description automatically generated">
              <a:extLst>
                <a:ext uri="{FF2B5EF4-FFF2-40B4-BE49-F238E27FC236}">
                  <a16:creationId xmlns:a16="http://schemas.microsoft.com/office/drawing/2014/main" id="{284188C4-5E08-4AA8-8153-A15248ADE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29211" y="5018341"/>
              <a:ext cx="815226" cy="81522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7A6B294-53F6-4A4A-8395-46A4A01B94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879" y="204961"/>
            <a:ext cx="1167949" cy="508623"/>
          </a:xfrm>
          <a:prstGeom prst="rect">
            <a:avLst/>
          </a:prstGeom>
          <a:effectLst>
            <a:glow rad="177800">
              <a:schemeClr val="tx1">
                <a:alpha val="3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92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7553-31AA-42BC-87C1-AFFF881E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29194"/>
          </a:xfrm>
        </p:spPr>
        <p:txBody>
          <a:bodyPr/>
          <a:lstStyle/>
          <a:p>
            <a:r>
              <a:rPr lang="en-CA" sz="3200" dirty="0"/>
              <a:t>The Power Systems Mission Critical Advantage</a:t>
            </a:r>
            <a:br>
              <a:rPr lang="en-CA" sz="3200" dirty="0"/>
            </a:br>
            <a:r>
              <a:rPr lang="en-CA" sz="2400" i="1" dirty="0"/>
              <a:t>Increasing with each new generation!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73744-FBAD-44CE-BF17-C659826B7BC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39770" y="1109272"/>
            <a:ext cx="3048000" cy="5748729"/>
          </a:xfrm>
          <a:solidFill>
            <a:srgbClr val="054ADA"/>
          </a:solidFill>
        </p:spPr>
        <p:txBody>
          <a:bodyPr/>
          <a:lstStyle/>
          <a:p>
            <a:pPr algn="ctr">
              <a:spcBef>
                <a:spcPts val="0"/>
              </a:spcBef>
            </a:pPr>
            <a:endParaRPr lang="en-CA" sz="1700" b="1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en-CA" sz="1700" b="1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en-CA" sz="1700" b="1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en-CA" sz="1700" b="1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en-CA" sz="1700" b="1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en-CA" sz="1700" b="1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en-CA" sz="1700" b="1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en-CA" sz="1700" b="1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en-CA" sz="500" b="1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CA" sz="2400" b="1" dirty="0">
                <a:latin typeface="+mj-lt"/>
              </a:rPr>
              <a:t>Flexibility</a:t>
            </a:r>
          </a:p>
          <a:p>
            <a:pPr lvl="0" defTabSz="897207">
              <a:spcBef>
                <a:spcPts val="0"/>
              </a:spcBef>
              <a:spcAft>
                <a:spcPts val="0"/>
              </a:spcAft>
              <a:buClr>
                <a:srgbClr val="1E439B"/>
              </a:buClr>
              <a:buSzPct val="100000"/>
              <a:defRPr/>
            </a:pPr>
            <a:endParaRPr lang="en-US" sz="1600" b="1" kern="1200" dirty="0">
              <a:solidFill>
                <a:schemeClr val="bg1">
                  <a:lumMod val="95000"/>
                </a:schemeClr>
              </a:solidFill>
              <a:latin typeface="+mj-lt"/>
              <a:cs typeface="Arial" charset="0"/>
            </a:endParaRPr>
          </a:p>
          <a:p>
            <a:pPr lvl="0" defTabSz="897207">
              <a:spcBef>
                <a:spcPts val="0"/>
              </a:spcBef>
              <a:spcAft>
                <a:spcPts val="0"/>
              </a:spcAft>
              <a:buClr>
                <a:srgbClr val="1E439B"/>
              </a:buClr>
              <a:buSzPct val="100000"/>
              <a:defRPr/>
            </a:pPr>
            <a:r>
              <a:rPr lang="en-US" sz="1800" b="1" kern="1200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A variety of options and</a:t>
            </a:r>
            <a:br>
              <a:rPr lang="en-US" sz="1800" b="1" kern="1200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</a:br>
            <a:r>
              <a:rPr lang="en-US" sz="1800" b="1" kern="1200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an open ecosystem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892B3-25B7-4408-A7AC-718468E5EB0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-2335" y="1109272"/>
            <a:ext cx="3048000" cy="5748729"/>
          </a:xfrm>
          <a:solidFill>
            <a:srgbClr val="061F80"/>
          </a:solidFill>
        </p:spPr>
        <p:txBody>
          <a:bodyPr/>
          <a:lstStyle/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 algn="ctr">
              <a:spcBef>
                <a:spcPts val="0"/>
              </a:spcBef>
            </a:pPr>
            <a:endParaRPr lang="en-CA" sz="500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CA" sz="2400" b="1" dirty="0">
                <a:latin typeface="+mj-lt"/>
              </a:rPr>
              <a:t>RAS &amp; Resilience</a:t>
            </a:r>
          </a:p>
          <a:p>
            <a:pPr>
              <a:spcBef>
                <a:spcPts val="0"/>
              </a:spcBef>
            </a:pPr>
            <a:endParaRPr lang="en-US" sz="16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Rock solid infrastructure</a:t>
            </a:r>
          </a:p>
          <a:p>
            <a:pPr marL="53975" lvl="1" indent="0">
              <a:spcBef>
                <a:spcPts val="600"/>
              </a:spcBef>
              <a:buClr>
                <a:schemeClr val="bg1">
                  <a:lumMod val="95000"/>
                </a:schemeClr>
              </a:buClr>
              <a:buNone/>
            </a:pPr>
            <a:endParaRPr lang="en-US" sz="11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0" lvl="1" indent="0">
              <a:spcBef>
                <a:spcPts val="600"/>
              </a:spcBef>
              <a:buClr>
                <a:schemeClr val="bg1">
                  <a:lumMod val="95000"/>
                </a:schemeClr>
              </a:buClr>
              <a:buNone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Secure by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85069E-894D-46CA-AB77-4697D3B36AF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81252" y="1109271"/>
            <a:ext cx="3048000" cy="574873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1700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CA" sz="500" dirty="0">
              <a:latin typeface="+mj-lt"/>
            </a:endParaRPr>
          </a:p>
          <a:p>
            <a:pPr algn="ctr">
              <a:spcBef>
                <a:spcPts val="0"/>
              </a:spcBef>
            </a:pPr>
            <a:r>
              <a:rPr lang="en-CA" sz="2400" b="1" dirty="0">
                <a:latin typeface="+mj-lt"/>
              </a:rPr>
              <a:t>Cloud</a:t>
            </a:r>
          </a:p>
          <a:p>
            <a:pPr lvl="0" defTabSz="897207">
              <a:spcBef>
                <a:spcPts val="0"/>
              </a:spcBef>
              <a:spcAft>
                <a:spcPts val="0"/>
              </a:spcAft>
              <a:buClr>
                <a:srgbClr val="1E439B"/>
              </a:buClr>
              <a:buSzPct val="100000"/>
              <a:defRPr/>
            </a:pPr>
            <a:endParaRPr lang="en-US" sz="1600" b="1" kern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lvl="0" defTabSz="897207">
              <a:spcBef>
                <a:spcPts val="0"/>
              </a:spcBef>
              <a:spcAft>
                <a:spcPts val="0"/>
              </a:spcAft>
              <a:buClr>
                <a:srgbClr val="1E439B"/>
              </a:buClr>
              <a:buSzPct val="100000"/>
              <a:defRPr/>
            </a:pPr>
            <a:r>
              <a:rPr lang="en-US" sz="1800" b="1" kern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Leverage various cloud options – at your pace</a:t>
            </a:r>
          </a:p>
          <a:p>
            <a:pPr lvl="0" defTabSz="897207">
              <a:spcBef>
                <a:spcPts val="0"/>
              </a:spcBef>
              <a:spcAft>
                <a:spcPts val="0"/>
              </a:spcAft>
              <a:buClr>
                <a:srgbClr val="1E439B"/>
              </a:buClr>
              <a:buSzPct val="100000"/>
              <a:defRPr/>
            </a:pPr>
            <a:endParaRPr lang="en-US" sz="1100" b="1" kern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lvl="0" defTabSz="897207">
              <a:spcBef>
                <a:spcPts val="0"/>
              </a:spcBef>
              <a:spcAft>
                <a:spcPts val="0"/>
              </a:spcAft>
              <a:buClr>
                <a:srgbClr val="1E439B"/>
              </a:buClr>
              <a:buSzPct val="100000"/>
              <a:defRPr/>
            </a:pPr>
            <a:r>
              <a:rPr lang="en-US" sz="1800" b="1" kern="1200" spc="-2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Cloud is a capability, not a place – Power Systems are cloud-like, even on-prem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25F08-9983-4375-B1A5-A3BA495DA3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29252" y="1109271"/>
            <a:ext cx="3062748" cy="574873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CA" sz="1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CA" sz="1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CA" sz="1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CA" sz="1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CA" sz="1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CA" sz="1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CA" sz="1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CA" sz="17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CA" sz="5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CA" sz="2400" b="1" dirty="0">
                <a:solidFill>
                  <a:schemeClr val="bg1"/>
                </a:solidFill>
              </a:rPr>
              <a:t>Economics</a:t>
            </a:r>
          </a:p>
          <a:p>
            <a:pPr lvl="0" defTabSz="897207">
              <a:spcBef>
                <a:spcPts val="0"/>
              </a:spcBef>
              <a:spcAft>
                <a:spcPts val="0"/>
              </a:spcAft>
              <a:buClr>
                <a:srgbClr val="1E439B"/>
              </a:buClr>
              <a:buSzPct val="100000"/>
              <a:defRPr/>
            </a:pPr>
            <a:endParaRPr lang="en-US" sz="1600" b="1" kern="1200" dirty="0">
              <a:solidFill>
                <a:schemeClr val="bg1">
                  <a:lumMod val="95000"/>
                </a:schemeClr>
              </a:solidFill>
              <a:latin typeface="IBM Plex Sans" panose="020B0503050203000203" pitchFamily="34" charset="77"/>
            </a:endParaRPr>
          </a:p>
          <a:p>
            <a:pPr lvl="0" defTabSz="897207">
              <a:spcBef>
                <a:spcPts val="0"/>
              </a:spcBef>
              <a:spcAft>
                <a:spcPts val="0"/>
              </a:spcAft>
              <a:buClr>
                <a:srgbClr val="1E439B"/>
              </a:buClr>
              <a:buSzPct val="100000"/>
              <a:defRPr/>
            </a:pPr>
            <a:r>
              <a:rPr lang="en-US" sz="1800" b="1" kern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Control licensing costs</a:t>
            </a:r>
          </a:p>
          <a:p>
            <a:pPr lvl="0" defTabSz="897207">
              <a:spcBef>
                <a:spcPts val="0"/>
              </a:spcBef>
              <a:spcAft>
                <a:spcPts val="0"/>
              </a:spcAft>
              <a:buClr>
                <a:srgbClr val="1E439B"/>
              </a:buClr>
              <a:buSzPct val="100000"/>
              <a:defRPr/>
            </a:pPr>
            <a:endParaRPr lang="en-US" sz="1200" b="1" kern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lvl="0" defTabSz="897207">
              <a:spcBef>
                <a:spcPts val="0"/>
              </a:spcBef>
              <a:spcAft>
                <a:spcPts val="0"/>
              </a:spcAft>
              <a:buClr>
                <a:srgbClr val="1E439B"/>
              </a:buClr>
              <a:buSzPct val="100000"/>
              <a:defRPr/>
            </a:pPr>
            <a:r>
              <a:rPr lang="en-US" sz="1800" b="1" kern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Outstanding consolidation</a:t>
            </a:r>
          </a:p>
          <a:p>
            <a:pPr lvl="0" defTabSz="897207">
              <a:spcBef>
                <a:spcPts val="0"/>
              </a:spcBef>
              <a:spcAft>
                <a:spcPts val="0"/>
              </a:spcAft>
              <a:buClr>
                <a:srgbClr val="1E439B"/>
              </a:buClr>
              <a:buSzPct val="100000"/>
              <a:defRPr/>
            </a:pPr>
            <a:endParaRPr lang="en-US" sz="1800" b="1" kern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lvl="0" defTabSz="897207">
              <a:spcBef>
                <a:spcPts val="0"/>
              </a:spcBef>
              <a:spcAft>
                <a:spcPts val="0"/>
              </a:spcAft>
              <a:buClr>
                <a:srgbClr val="1E439B"/>
              </a:buClr>
              <a:buSzPct val="100000"/>
              <a:defRPr/>
            </a:pPr>
            <a:r>
              <a:rPr lang="en-US" sz="1800" b="1" kern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Long term commitment</a:t>
            </a:r>
            <a:br>
              <a:rPr lang="en-US" sz="1800" b="1" kern="1200" dirty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n-US" sz="1800" b="1" kern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&amp; secure roadmaps</a:t>
            </a:r>
          </a:p>
        </p:txBody>
      </p:sp>
      <p:pic>
        <p:nvPicPr>
          <p:cNvPr id="9" name="Picture 49" descr="icon_flexibility.png">
            <a:extLst>
              <a:ext uri="{FF2B5EF4-FFF2-40B4-BE49-F238E27FC236}">
                <a16:creationId xmlns:a16="http://schemas.microsoft.com/office/drawing/2014/main" id="{4E1E8C59-5E7A-4D00-90D0-CDF0A71C3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893" y="1975378"/>
            <a:ext cx="1018981" cy="9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icon_reduce_risk.png">
            <a:extLst>
              <a:ext uri="{FF2B5EF4-FFF2-40B4-BE49-F238E27FC236}">
                <a16:creationId xmlns:a16="http://schemas.microsoft.com/office/drawing/2014/main" id="{413F41D0-3514-4F0B-94B4-FE4BA81B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57" y="1961555"/>
            <a:ext cx="1006146" cy="100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Clouds_icon_bk">
            <a:extLst>
              <a:ext uri="{FF2B5EF4-FFF2-40B4-BE49-F238E27FC236}">
                <a16:creationId xmlns:a16="http://schemas.microsoft.com/office/drawing/2014/main" id="{34418588-1E32-45E3-AE1F-9074646E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845" y="1720196"/>
            <a:ext cx="1295002" cy="148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7" descr="icon_reduce_cost.png">
            <a:extLst>
              <a:ext uri="{FF2B5EF4-FFF2-40B4-BE49-F238E27FC236}">
                <a16:creationId xmlns:a16="http://schemas.microsoft.com/office/drawing/2014/main" id="{E5D18F7F-F4B0-432E-8896-D89AF907C3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0608" y="1952527"/>
            <a:ext cx="984822" cy="10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1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BB5124-B613-4091-887B-E7E149B3C2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0" y="0"/>
            <a:ext cx="5334000" cy="1516063"/>
          </a:xfrm>
          <a:solidFill>
            <a:schemeClr val="tx1"/>
          </a:solidFill>
        </p:spPr>
        <p:txBody>
          <a:bodyPr vert="horz" lIns="365760" tIns="201168" rIns="365760" bIns="228600" rtlCol="0" anchor="ctr" anchorCtr="0">
            <a:noAutofit/>
          </a:bodyPr>
          <a:lstStyle/>
          <a:p>
            <a:r>
              <a:rPr lang="en-US" sz="2933" dirty="0">
                <a:solidFill>
                  <a:schemeClr val="bg1"/>
                </a:solidFill>
              </a:rPr>
              <a:t>POWER Ranked Number 1</a:t>
            </a:r>
            <a:br>
              <a:rPr lang="en-US" sz="2933" dirty="0">
                <a:solidFill>
                  <a:schemeClr val="bg1"/>
                </a:solidFill>
              </a:rPr>
            </a:br>
            <a:r>
              <a:rPr lang="en-US" sz="2933" dirty="0">
                <a:solidFill>
                  <a:schemeClr val="bg1"/>
                </a:solidFill>
              </a:rPr>
              <a:t>in every major reliability category by ITIC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148A7-1221-4DB6-A207-9AA79F9011DF}"/>
              </a:ext>
            </a:extLst>
          </p:cNvPr>
          <p:cNvSpPr txBox="1"/>
          <p:nvPr/>
        </p:nvSpPr>
        <p:spPr>
          <a:xfrm>
            <a:off x="6858002" y="5120640"/>
            <a:ext cx="5333999" cy="1737360"/>
          </a:xfrm>
          <a:prstGeom prst="rect">
            <a:avLst/>
          </a:prstGeom>
          <a:solidFill>
            <a:schemeClr val="tx1"/>
          </a:solidFill>
        </p:spPr>
        <p:txBody>
          <a:bodyPr wrap="square" lIns="365760" tIns="0" rIns="365760" bIns="0" rtlCol="0" anchor="ctr" anchorCtr="0">
            <a:noAutofit/>
          </a:bodyPr>
          <a:lstStyle/>
          <a:p>
            <a:pPr defTabSz="914621"/>
            <a:r>
              <a:rPr lang="en-US" sz="2267" dirty="0">
                <a:solidFill>
                  <a:srgbClr val="FFFFFF"/>
                </a:solidFill>
                <a:latin typeface="Arial" panose="020B0604020202020204"/>
                <a:ea typeface="IBM Plex Sans" charset="0"/>
                <a:cs typeface="IBM Plex Sans" charset="0"/>
              </a:rPr>
              <a:t>“</a:t>
            </a:r>
            <a:r>
              <a:rPr lang="en-US" sz="2267" dirty="0">
                <a:solidFill>
                  <a:srgbClr val="FFFFFF"/>
                </a:solidFill>
                <a:latin typeface="Arial" panose="020B0604020202020204"/>
              </a:rPr>
              <a:t>Among mainstream servers,</a:t>
            </a:r>
            <a:br>
              <a:rPr lang="en-US" sz="2267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267" dirty="0">
                <a:solidFill>
                  <a:srgbClr val="FFFFFF"/>
                </a:solidFill>
                <a:latin typeface="Arial" panose="020B0604020202020204"/>
              </a:rPr>
              <a:t>IBM POWER8 and POWER9</a:t>
            </a:r>
            <a:br>
              <a:rPr lang="en-US" sz="2267" dirty="0">
                <a:solidFill>
                  <a:srgbClr val="FFFFFF"/>
                </a:solidFill>
                <a:latin typeface="Arial" panose="020B0604020202020204"/>
              </a:rPr>
            </a:br>
            <a:r>
              <a:rPr lang="en-US" sz="2267" dirty="0">
                <a:solidFill>
                  <a:srgbClr val="FFFFFF"/>
                </a:solidFill>
                <a:latin typeface="Arial" panose="020B0604020202020204"/>
              </a:rPr>
              <a:t>… continue to deliver the highest levels of reliability/uptime”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B82212-DC0E-48A9-96AE-EC84CC1E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7299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0F1C66-81C1-42BD-9F1D-AE0AFB9440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835" y="1552569"/>
            <a:ext cx="5224663" cy="35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9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BB5124-B613-4091-887B-E7E149B3C2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334000" cy="2367419"/>
          </a:xfrm>
          <a:solidFill>
            <a:schemeClr val="tx1"/>
          </a:solidFill>
        </p:spPr>
        <p:txBody>
          <a:bodyPr vert="horz" lIns="365760" tIns="201168" rIns="365760" bIns="22860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>
                <a:solidFill>
                  <a:schemeClr val="bg1"/>
                </a:solidFill>
              </a:rPr>
              <a:t>CONSOLIDATION</a:t>
            </a:r>
            <a:br>
              <a:rPr lang="en-US" sz="2933" dirty="0">
                <a:solidFill>
                  <a:schemeClr val="bg1"/>
                </a:solidFill>
              </a:rPr>
            </a:br>
            <a:r>
              <a:rPr lang="en-US" sz="2933" dirty="0">
                <a:solidFill>
                  <a:schemeClr val="bg1"/>
                </a:solidFill>
              </a:rPr>
              <a:t>More VMs per server</a:t>
            </a:r>
            <a:br>
              <a:rPr lang="en-US" sz="2933" dirty="0">
                <a:solidFill>
                  <a:schemeClr val="bg1"/>
                </a:solidFill>
              </a:rPr>
            </a:br>
            <a:r>
              <a:rPr lang="en-US" sz="2933" dirty="0">
                <a:solidFill>
                  <a:schemeClr val="bg1"/>
                </a:solidFill>
              </a:rPr>
              <a:t>More workload per server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148A7-1221-4DB6-A207-9AA79F9011DF}"/>
              </a:ext>
            </a:extLst>
          </p:cNvPr>
          <p:cNvSpPr txBox="1"/>
          <p:nvPr/>
        </p:nvSpPr>
        <p:spPr>
          <a:xfrm>
            <a:off x="2" y="5120640"/>
            <a:ext cx="5333999" cy="1737360"/>
          </a:xfrm>
          <a:prstGeom prst="rect">
            <a:avLst/>
          </a:prstGeom>
          <a:solidFill>
            <a:schemeClr val="tx1"/>
          </a:solidFill>
        </p:spPr>
        <p:txBody>
          <a:bodyPr wrap="square" lIns="365760" tIns="0" rIns="365760" bIns="0" rtlCol="0" anchor="ctr" anchorCtr="0">
            <a:noAutofit/>
          </a:bodyPr>
          <a:lstStyle/>
          <a:p>
            <a:pPr algn="ctr" defTabSz="914621"/>
            <a:r>
              <a:rPr lang="en-CA" sz="2267" dirty="0">
                <a:solidFill>
                  <a:srgbClr val="FFFFFF"/>
                </a:solidFill>
                <a:latin typeface="Arial" panose="020B0604020202020204"/>
              </a:rPr>
              <a:t>R</a:t>
            </a:r>
            <a:r>
              <a:rPr lang="en-US" sz="2267" dirty="0">
                <a:solidFill>
                  <a:srgbClr val="FFFFFF"/>
                </a:solidFill>
                <a:latin typeface="Arial" panose="020B0604020202020204"/>
              </a:rPr>
              <a:t>educe license costs and server sprawl by doing more with less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B82212-DC0E-48A9-96AE-EC84CC1E4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3" r="14130"/>
          <a:stretch/>
        </p:blipFill>
        <p:spPr>
          <a:xfrm>
            <a:off x="5334001" y="642272"/>
            <a:ext cx="6857999" cy="62035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94B353-E982-495A-BFD2-FC5D1F08EB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0" r="2662"/>
          <a:stretch/>
        </p:blipFill>
        <p:spPr>
          <a:xfrm>
            <a:off x="2" y="2376410"/>
            <a:ext cx="5333998" cy="290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3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BB5124-B613-4091-887B-E7E149B3C2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0" y="0"/>
            <a:ext cx="5334000" cy="2367419"/>
          </a:xfrm>
          <a:solidFill>
            <a:schemeClr val="tx1"/>
          </a:solidFill>
        </p:spPr>
        <p:txBody>
          <a:bodyPr vert="horz" lIns="365760" tIns="201168" rIns="365760" bIns="228600" rtlCol="0" anchor="ctr" anchorCtr="0">
            <a:noAutofit/>
          </a:bodyPr>
          <a:lstStyle/>
          <a:p>
            <a:pPr algn="ctr">
              <a:lnSpc>
                <a:spcPct val="100000"/>
              </a:lnSpc>
              <a:spcAft>
                <a:spcPts val="4800"/>
              </a:spcAft>
            </a:pPr>
            <a:r>
              <a:rPr lang="en-US" sz="11500" b="1" dirty="0">
                <a:solidFill>
                  <a:schemeClr val="bg1"/>
                </a:solidFill>
              </a:rPr>
              <a:t>0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148A7-1221-4DB6-A207-9AA79F9011DF}"/>
              </a:ext>
            </a:extLst>
          </p:cNvPr>
          <p:cNvSpPr txBox="1"/>
          <p:nvPr/>
        </p:nvSpPr>
        <p:spPr>
          <a:xfrm>
            <a:off x="6858002" y="2367419"/>
            <a:ext cx="5333999" cy="4490581"/>
          </a:xfrm>
          <a:prstGeom prst="rect">
            <a:avLst/>
          </a:prstGeom>
          <a:solidFill>
            <a:schemeClr val="tx1"/>
          </a:solidFill>
        </p:spPr>
        <p:txBody>
          <a:bodyPr wrap="square" lIns="365760" tIns="0" rIns="365760" bIns="0" rtlCol="0" anchor="ctr" anchorCtr="0">
            <a:noAutofit/>
          </a:bodyPr>
          <a:lstStyle/>
          <a:p>
            <a:pPr algn="ctr" defTabSz="914621"/>
            <a:r>
              <a:rPr lang="en-CA" sz="3200" b="1" dirty="0">
                <a:solidFill>
                  <a:srgbClr val="FFFFFF"/>
                </a:solidFill>
                <a:latin typeface="Arial" panose="020B0604020202020204"/>
              </a:rPr>
              <a:t>Security Vulnerabilities Reported in </a:t>
            </a:r>
            <a:r>
              <a:rPr lang="en-CA" sz="3200" b="1" dirty="0" err="1">
                <a:solidFill>
                  <a:srgbClr val="FFFFFF"/>
                </a:solidFill>
                <a:latin typeface="Arial" panose="020B0604020202020204"/>
              </a:rPr>
              <a:t>PowerVM</a:t>
            </a:r>
            <a:endParaRPr lang="en-CA" sz="3200" b="1" dirty="0">
              <a:solidFill>
                <a:srgbClr val="FFFFFF"/>
              </a:solidFill>
              <a:latin typeface="Arial" panose="020B0604020202020204"/>
            </a:endParaRPr>
          </a:p>
          <a:p>
            <a:pPr defTabSz="914621"/>
            <a:endParaRPr lang="en-CA" sz="2267" dirty="0">
              <a:solidFill>
                <a:srgbClr val="FFFFFF"/>
              </a:solidFill>
              <a:latin typeface="Arial" panose="020B0604020202020204"/>
            </a:endParaRPr>
          </a:p>
          <a:p>
            <a:pPr defTabSz="914621"/>
            <a:endParaRPr lang="en-CA" sz="2267" dirty="0">
              <a:solidFill>
                <a:srgbClr val="FFFFFF"/>
              </a:solidFill>
              <a:latin typeface="Arial" panose="020B0604020202020204"/>
            </a:endParaRPr>
          </a:p>
          <a:p>
            <a:pPr defTabSz="914621"/>
            <a:r>
              <a:rPr lang="en-CA" sz="2267" dirty="0">
                <a:solidFill>
                  <a:srgbClr val="FFFFFF"/>
                </a:solidFill>
                <a:latin typeface="Arial" panose="020B0604020202020204"/>
              </a:rPr>
              <a:t>Compared to thousands in VMWare, Windows Server, KVM and other x86 hypervisors</a:t>
            </a:r>
          </a:p>
          <a:p>
            <a:pPr defTabSz="914621"/>
            <a:endParaRPr lang="en-CA" sz="2267" dirty="0">
              <a:solidFill>
                <a:srgbClr val="FFFFFF"/>
              </a:solidFill>
              <a:latin typeface="Arial" panose="020B0604020202020204"/>
            </a:endParaRPr>
          </a:p>
          <a:p>
            <a:pPr defTabSz="914621"/>
            <a:endParaRPr lang="en-CA" sz="2267" dirty="0">
              <a:solidFill>
                <a:srgbClr val="FFFFFF"/>
              </a:solidFill>
              <a:latin typeface="Arial" panose="020B0604020202020204"/>
            </a:endParaRPr>
          </a:p>
          <a:p>
            <a:pPr defTabSz="914621"/>
            <a:r>
              <a:rPr lang="en-US" b="1" kern="0" dirty="0">
                <a:solidFill>
                  <a:schemeClr val="bg1"/>
                </a:solidFill>
                <a:ea typeface="MS PGothic" pitchFamily="34" charset="-128"/>
              </a:rPr>
              <a:t>Source: </a:t>
            </a:r>
            <a:r>
              <a:rPr lang="en-US" kern="0" dirty="0">
                <a:solidFill>
                  <a:schemeClr val="bg1"/>
                </a:solidFill>
                <a:ea typeface="MS PGothic" pitchFamily="34" charset="-128"/>
              </a:rPr>
              <a:t>National Vulnerability Database: </a:t>
            </a:r>
            <a:r>
              <a:rPr lang="en-US" kern="0" dirty="0">
                <a:solidFill>
                  <a:schemeClr val="bg1"/>
                </a:solidFill>
                <a:ea typeface="MS PGothic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http://nvd.nist.gov/</a:t>
            </a:r>
            <a:r>
              <a:rPr lang="en-US" kern="0" dirty="0">
                <a:solidFill>
                  <a:schemeClr val="bg1"/>
                </a:solidFill>
                <a:ea typeface="MS PGothic" pitchFamily="34" charset="-128"/>
              </a:rPr>
              <a:t>, as of June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>
                <a:solidFill>
                  <a:schemeClr val="bg1"/>
                </a:solidFill>
                <a:ea typeface="MS PGothic" pitchFamily="34" charset="-128"/>
              </a:rPr>
              <a:t>10, 2020</a:t>
            </a:r>
            <a:endParaRPr lang="en-US" dirty="0">
              <a:solidFill>
                <a:schemeClr val="bg1"/>
              </a:solidFill>
              <a:latin typeface="Arial" panose="020B0604020202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B82212-DC0E-48A9-96AE-EC84CC1E47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08" t="2161" r="15805"/>
          <a:stretch/>
        </p:blipFill>
        <p:spPr>
          <a:xfrm>
            <a:off x="0" y="-8991"/>
            <a:ext cx="6866989" cy="68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40ECF901-117F-444F-9794-8528CEFFE455}"/>
              </a:ext>
            </a:extLst>
          </p:cNvPr>
          <p:cNvSpPr txBox="1">
            <a:spLocks/>
          </p:cNvSpPr>
          <p:nvPr/>
        </p:nvSpPr>
        <p:spPr>
          <a:xfrm>
            <a:off x="9144265" y="3428999"/>
            <a:ext cx="3052800" cy="343944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vert="horz" lIns="137160" tIns="182880" rIns="137160" bIns="182880" rtlCol="0">
            <a:noAutofit/>
          </a:bodyPr>
          <a:lstStyle>
            <a:defPPr>
              <a:defRPr lang="en-DE"/>
            </a:defPPr>
            <a:lvl1pPr marR="0" lvl="0" indent="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Arial" charset="0"/>
                <a:cs typeface="Arial" charset="0"/>
              </a:defRPr>
            </a:lvl1pPr>
            <a:lvl2pPr marL="533400" marR="0" lvl="1" indent="-266700" fontAlgn="auto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Arial" charset="0"/>
                <a:cs typeface="Arial" charset="0"/>
              </a:defRPr>
            </a:lvl2pPr>
            <a:lvl3pPr marL="529153" indent="-230712" defTabSz="609585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•"/>
              <a:defRPr sz="1867">
                <a:ea typeface="Arial" charset="0"/>
                <a:cs typeface="Arial" charset="0"/>
              </a:defRPr>
            </a:lvl3pPr>
            <a:lvl4pPr marL="833946" indent="-224361" defTabSz="609585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–"/>
              <a:defRPr sz="1867">
                <a:ea typeface="Arial" charset="0"/>
                <a:cs typeface="Arial" charset="0"/>
              </a:defRPr>
            </a:lvl4pPr>
            <a:lvl5pPr marL="1071007" indent="-230712" defTabSz="609585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»"/>
              <a:defRPr sz="1867">
                <a:ea typeface="Arial" charset="0"/>
                <a:cs typeface="Arial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</a:rPr>
              <a:t>Consolidate Oracle DBs,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</a:rPr>
              <a:t>Software &amp; Applications </a:t>
            </a:r>
          </a:p>
          <a:p>
            <a:pPr marL="231775" marR="0" lvl="0" indent="-180975" algn="l" defTabSz="91433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spc="-30" dirty="0">
                <a:latin typeface="+mj-lt"/>
                <a:cs typeface="Arial" panose="020B0604020202020204" pitchFamily="34" charset="0"/>
              </a:rPr>
              <a:t>Consolidate database and application tiers o</a:t>
            </a:r>
            <a:r>
              <a:rPr kumimoji="0" lang="en-GB" sz="1400" b="0" i="0" u="none" strike="noStrike" kern="1200" cap="none" spc="-3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n a single server</a:t>
            </a:r>
          </a:p>
          <a:p>
            <a:pPr marL="231775" marR="0" lvl="0" indent="-180975" algn="l" defTabSz="91433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spc="-10" dirty="0">
                <a:latin typeface="+mj-lt"/>
                <a:cs typeface="Arial" panose="020B0604020202020204" pitchFamily="34" charset="0"/>
              </a:rPr>
              <a:t>Dev, test and production</a:t>
            </a:r>
          </a:p>
          <a:p>
            <a:pPr marL="231775" marR="0" lvl="0" indent="-180975" algn="l" defTabSz="91433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Simplified management through reduction of servers</a:t>
            </a:r>
          </a:p>
          <a:p>
            <a:pPr marL="231775" marR="0" lvl="0" indent="-180975" algn="l" defTabSz="91433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PowerHA and the Recovery Mangers save costs vs.</a:t>
            </a:r>
            <a:br>
              <a:rPr kumimoji="0" lang="en-GB" sz="1400" b="0" i="0" u="none" strike="noStrike" kern="1200" cap="none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-1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Oracle RAC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C30D99-7E2C-2344-825D-D326AF63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5" y="268224"/>
            <a:ext cx="11708785" cy="459043"/>
          </a:xfrm>
        </p:spPr>
        <p:txBody>
          <a:bodyPr/>
          <a:lstStyle/>
          <a:p>
            <a:r>
              <a:rPr lang="en-US" sz="2800" dirty="0"/>
              <a:t>Economics – </a:t>
            </a:r>
            <a:r>
              <a:rPr lang="en-GB" sz="2800" dirty="0"/>
              <a:t>Oracle is less expensive on IBM Power than anywhere else!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71E9219-2189-3C4B-9537-E65510BE1105}"/>
              </a:ext>
            </a:extLst>
          </p:cNvPr>
          <p:cNvSpPr txBox="1">
            <a:spLocks/>
          </p:cNvSpPr>
          <p:nvPr/>
        </p:nvSpPr>
        <p:spPr>
          <a:xfrm>
            <a:off x="6097109" y="3429000"/>
            <a:ext cx="3052800" cy="3439440"/>
          </a:xfrm>
          <a:prstGeom prst="rect">
            <a:avLst/>
          </a:prstGeom>
          <a:solidFill>
            <a:srgbClr val="3289FF"/>
          </a:solidFill>
          <a:ln>
            <a:noFill/>
          </a:ln>
        </p:spPr>
        <p:txBody>
          <a:bodyPr vert="horz" lIns="137160" tIns="182880" rIns="137160" bIns="182880" rtlCol="0">
            <a:no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1467"/>
              </a:spcBef>
              <a:buFont typeface="Arial"/>
              <a:buNone/>
              <a:defRPr sz="1867" kern="12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230712" indent="-230712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–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529153" indent="-230712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833946" indent="-224361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–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071007" indent="-230712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»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</a:rPr>
              <a:t>Shared Processor Pools</a:t>
            </a:r>
          </a:p>
          <a:p>
            <a:pPr marL="231775" marR="0" lvl="0" indent="-180975" algn="l" defTabSz="914332" rtl="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Hypervisor can share a pool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of CPUs between VMs</a:t>
            </a:r>
          </a:p>
          <a:p>
            <a:pPr marL="231775" marR="0" lvl="0" indent="-180975" algn="l" defTabSz="91433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Exploit CPU cycles from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less busy VMs in the pool</a:t>
            </a:r>
          </a:p>
          <a:p>
            <a:pPr marL="231775" marR="0" lvl="0" indent="-180975" algn="l" defTabSz="91433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VMs running Oracle DB can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run in shared processor pool, reducing Oracle licensing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(more efficient than VM-based licensing or soft-partitioning)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73BB2B6B-520F-EF47-A1F8-FDC0D876C893}"/>
              </a:ext>
            </a:extLst>
          </p:cNvPr>
          <p:cNvSpPr txBox="1">
            <a:spLocks/>
          </p:cNvSpPr>
          <p:nvPr/>
        </p:nvSpPr>
        <p:spPr>
          <a:xfrm>
            <a:off x="2799" y="3429000"/>
            <a:ext cx="3052800" cy="3439440"/>
          </a:xfrm>
          <a:prstGeom prst="rect">
            <a:avLst/>
          </a:prstGeom>
          <a:solidFill>
            <a:srgbClr val="031973"/>
          </a:solidFill>
        </p:spPr>
        <p:txBody>
          <a:bodyPr vert="horz" lIns="137160" tIns="182880" rIns="137160" bIns="182880" rtlCol="0">
            <a:noAutofit/>
          </a:bodyPr>
          <a:lstStyle>
            <a:lvl1pPr marL="0" indent="0" algn="l" defTabSz="609585" rtl="0" eaLnBrk="1" latinLnBrk="0" hangingPunct="1">
              <a:lnSpc>
                <a:spcPct val="100000"/>
              </a:lnSpc>
              <a:spcBef>
                <a:spcPts val="1467"/>
              </a:spcBef>
              <a:buFont typeface="Arial"/>
              <a:buNone/>
              <a:defRPr sz="1867" kern="120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230712" indent="-230712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–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529153" indent="-230712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833946" indent="-224361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–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071007" indent="-230712" algn="l" defTabSz="609585" rtl="0" eaLnBrk="1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»"/>
              <a:defRPr sz="1867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</a:rPr>
              <a:t>Performance &amp; Scale of POWER9 processors</a:t>
            </a:r>
          </a:p>
          <a:p>
            <a:pPr marL="231775" marR="0" lvl="0" indent="-179388" algn="l" defTabSz="91433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&gt; 2x perf per core vs. x86 </a:t>
            </a:r>
          </a:p>
          <a:p>
            <a:pPr marL="231775" marR="0" lvl="0" indent="-179388" algn="l" defTabSz="91433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Real simultaneous multi-threading SMT8 throughput</a:t>
            </a:r>
          </a:p>
          <a:p>
            <a:pPr marL="231775" marR="0" lvl="0" indent="-179388" algn="l" defTabSz="91433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Better utilization of CPU capacity (via PowerVM)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means less cores, less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licenses, and less cost</a:t>
            </a:r>
          </a:p>
          <a:p>
            <a:pPr marL="231775" marR="0" lvl="0" indent="-179388" algn="l" defTabSz="91433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Better granularity to scale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8CBD5FE-76CC-444A-A277-5830E5CBD9EF}"/>
              </a:ext>
            </a:extLst>
          </p:cNvPr>
          <p:cNvSpPr txBox="1">
            <a:spLocks/>
          </p:cNvSpPr>
          <p:nvPr/>
        </p:nvSpPr>
        <p:spPr>
          <a:xfrm>
            <a:off x="3049954" y="3429000"/>
            <a:ext cx="3052800" cy="3439440"/>
          </a:xfrm>
          <a:prstGeom prst="rect">
            <a:avLst/>
          </a:prstGeom>
          <a:solidFill>
            <a:srgbClr val="0344CC"/>
          </a:solidFill>
          <a:ln>
            <a:noFill/>
          </a:ln>
        </p:spPr>
        <p:txBody>
          <a:bodyPr vert="horz" lIns="137160" tIns="182880" rIns="137160" bIns="182880" rtlCol="0">
            <a:noAutofit/>
          </a:bodyPr>
          <a:lstStyle>
            <a:defPPr>
              <a:defRPr lang="en-DE"/>
            </a:defPPr>
            <a:lvl1pPr marR="0" lvl="0" indent="0" fontAlgn="auto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Arial" charset="0"/>
                <a:cs typeface="Arial" charset="0"/>
              </a:defRPr>
            </a:lvl1pPr>
            <a:lvl2pPr marL="533400" marR="0" lvl="1" indent="-266700" fontAlgn="auto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Arial" charset="0"/>
                <a:cs typeface="Arial" charset="0"/>
              </a:defRPr>
            </a:lvl2pPr>
            <a:lvl3pPr marL="529153" indent="-230712" defTabSz="609585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•"/>
              <a:defRPr sz="1867">
                <a:ea typeface="Arial" charset="0"/>
                <a:cs typeface="Arial" charset="0"/>
              </a:defRPr>
            </a:lvl3pPr>
            <a:lvl4pPr marL="833946" indent="-224361" defTabSz="609585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–"/>
              <a:defRPr sz="1867">
                <a:ea typeface="Arial" charset="0"/>
                <a:cs typeface="Arial" charset="0"/>
              </a:defRPr>
            </a:lvl4pPr>
            <a:lvl5pPr marL="1071007" indent="-230712" defTabSz="609585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Font typeface="Arial"/>
              <a:buChar char="»"/>
              <a:defRPr sz="1867">
                <a:ea typeface="Arial" charset="0"/>
                <a:cs typeface="Arial" charset="0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charset="0"/>
              </a:rPr>
              <a:t>Hard Partitioning</a:t>
            </a:r>
          </a:p>
          <a:p>
            <a:pPr marL="231775" marR="0" lvl="0" indent="-179388" algn="l" defTabSz="914332" rtl="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PowerVM is an Oracle-approved virtualization technology for limiting cores</a:t>
            </a:r>
          </a:p>
          <a:p>
            <a:pPr marL="231775" marR="0" lvl="0" indent="-179388" algn="l" defTabSz="91433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Cap the licensing by only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paying for the cores that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are running the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CE0A4-3D15-4ACA-8B65-BCFE7CFA7047}"/>
              </a:ext>
            </a:extLst>
          </p:cNvPr>
          <p:cNvSpPr txBox="1">
            <a:spLocks/>
          </p:cNvSpPr>
          <p:nvPr/>
        </p:nvSpPr>
        <p:spPr bwMode="gray">
          <a:xfrm>
            <a:off x="256097" y="1075901"/>
            <a:ext cx="6812310" cy="192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7996" rIns="0" bIns="0" numCol="1" anchor="t" anchorCtr="0" compatLnSpc="1">
            <a:prstTxWarp prst="textNoShape">
              <a:avLst/>
            </a:prstTxWarp>
          </a:bodyPr>
          <a:lstStyle>
            <a:lvl1pPr marL="347663" indent="-347663" algn="l" defTabSz="897207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Lucida Grande"/>
              <a:buChar char="—"/>
              <a:defRPr sz="2001" kern="1200">
                <a:solidFill>
                  <a:schemeClr val="tx1"/>
                </a:solidFill>
                <a:latin typeface="IBM Plex Sans"/>
                <a:ea typeface="+mn-ea"/>
                <a:cs typeface="IBM Plex Sans"/>
              </a:defRPr>
            </a:lvl1pPr>
            <a:lvl2pPr marL="576263" indent="-228600" algn="l" defTabSz="897207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defRPr sz="1801" b="0" i="0" u="none" kern="1200">
                <a:solidFill>
                  <a:schemeClr val="tx1"/>
                </a:solidFill>
                <a:latin typeface="IBM Plex Sans"/>
                <a:ea typeface="+mn-ea"/>
                <a:cs typeface="IBM Plex Sans"/>
              </a:defRPr>
            </a:lvl2pPr>
            <a:lvl3pPr marL="804863" indent="-228600" algn="l" defTabSz="897207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Courier New"/>
              <a:buChar char="o"/>
              <a:defRPr sz="1600" kern="1200">
                <a:solidFill>
                  <a:schemeClr val="tx1"/>
                </a:solidFill>
                <a:latin typeface="IBM Plex Sans"/>
                <a:ea typeface="+mn-ea"/>
                <a:cs typeface="IBM Plex Sans"/>
              </a:defRPr>
            </a:lvl3pPr>
            <a:lvl4pPr marL="680188" indent="0" algn="l" defTabSz="897207" rtl="0" eaLnBrk="1" fontAlgn="base" hangingPunct="1">
              <a:spcBef>
                <a:spcPct val="0"/>
              </a:spcBef>
              <a:spcAft>
                <a:spcPct val="25000"/>
              </a:spcAft>
              <a:buClr>
                <a:srgbClr val="1966B2"/>
              </a:buClr>
              <a:buFont typeface="Arial" panose="020B0604020202020204" pitchFamily="34" charset="0"/>
              <a:buNone/>
              <a:defRPr sz="170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22700" indent="-223905" algn="l" defTabSz="897207" rtl="0" eaLnBrk="1" fontAlgn="base" hangingPunct="1">
              <a:spcBef>
                <a:spcPct val="0"/>
              </a:spcBef>
              <a:spcAft>
                <a:spcPct val="25000"/>
              </a:spcAft>
              <a:buClr>
                <a:srgbClr val="1966B2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77197" indent="-334290" algn="l" defTabSz="1337162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45777" indent="-334290" algn="l" defTabSz="1337162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14359" indent="-334290" algn="l" defTabSz="1337162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82940" indent="-334290" algn="l" defTabSz="1337162" rtl="0" eaLnBrk="1" latinLnBrk="0" hangingPunct="1">
              <a:lnSpc>
                <a:spcPct val="90000"/>
              </a:lnSpc>
              <a:spcBef>
                <a:spcPts val="731"/>
              </a:spcBef>
              <a:buFont typeface="Arial" panose="020B0604020202020204" pitchFamily="34" charset="0"/>
              <a:buChar char="•"/>
              <a:defRPr sz="2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spcBef>
                <a:spcPts val="1200"/>
              </a:spcBef>
              <a:buClrTx/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Software licensing &amp; maintenance largest part of TCO (driven by number of cores used)</a:t>
            </a:r>
          </a:p>
          <a:p>
            <a:pPr marL="231775" indent="-231775">
              <a:spcBef>
                <a:spcPts val="1200"/>
              </a:spcBef>
              <a:buClrTx/>
              <a:buFont typeface="Arial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</a:rPr>
              <a:t>Use less cores with Power and keep Oracle costs down and under control</a:t>
            </a:r>
          </a:p>
          <a:p>
            <a:pPr marL="231775" indent="-231775">
              <a:spcBef>
                <a:spcPts val="1200"/>
              </a:spcBef>
              <a:buClrTx/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Long term commitment and secure roadmaps with Power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3A7A151-E1D6-0E4C-92F5-FBF1BEC510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447" y="1067290"/>
            <a:ext cx="4403574" cy="16438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127D417-5453-6F48-83D1-4C55CB6136DD}"/>
              </a:ext>
            </a:extLst>
          </p:cNvPr>
          <p:cNvSpPr txBox="1"/>
          <p:nvPr/>
        </p:nvSpPr>
        <p:spPr>
          <a:xfrm>
            <a:off x="9229908" y="1205988"/>
            <a:ext cx="1968809" cy="62581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B7C3D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3-year Oracle Maintenance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7A97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Oracle DB License Cost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3C649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System (HW)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385DC0-A558-F74E-96B8-E553B9EB3D8A}"/>
              </a:ext>
            </a:extLst>
          </p:cNvPr>
          <p:cNvSpPr txBox="1"/>
          <p:nvPr/>
        </p:nvSpPr>
        <p:spPr>
          <a:xfrm>
            <a:off x="10866090" y="265912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IBM Power</a:t>
            </a:r>
            <a:b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E980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9EF5B3-EF33-024C-8661-014613656086}"/>
              </a:ext>
            </a:extLst>
          </p:cNvPr>
          <p:cNvSpPr txBox="1"/>
          <p:nvPr/>
        </p:nvSpPr>
        <p:spPr>
          <a:xfrm>
            <a:off x="10168828" y="265912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IBM Power</a:t>
            </a:r>
            <a:b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E950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AD04AC-6C5B-B24B-B138-7D258E05C1AD}"/>
              </a:ext>
            </a:extLst>
          </p:cNvPr>
          <p:cNvSpPr txBox="1"/>
          <p:nvPr/>
        </p:nvSpPr>
        <p:spPr>
          <a:xfrm>
            <a:off x="8871599" y="265912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IBM Power</a:t>
            </a:r>
            <a:b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S922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F439EB-E12E-3D4D-96F3-B48E06A5D2CA}"/>
              </a:ext>
            </a:extLst>
          </p:cNvPr>
          <p:cNvSpPr txBox="1"/>
          <p:nvPr/>
        </p:nvSpPr>
        <p:spPr>
          <a:xfrm>
            <a:off x="8389901" y="2697223"/>
            <a:ext cx="57580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Oracle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2BE20B-8DB5-A446-B257-CB6CF0400296}"/>
              </a:ext>
            </a:extLst>
          </p:cNvPr>
          <p:cNvSpPr txBox="1"/>
          <p:nvPr/>
        </p:nvSpPr>
        <p:spPr>
          <a:xfrm>
            <a:off x="7581400" y="2697223"/>
            <a:ext cx="84510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Oracle IaaS </a:t>
            </a:r>
            <a:b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  Licenses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CC6BC7-B2BF-194B-AE1F-4FC9C4514C93}"/>
              </a:ext>
            </a:extLst>
          </p:cNvPr>
          <p:cNvSpPr/>
          <p:nvPr/>
        </p:nvSpPr>
        <p:spPr bwMode="auto">
          <a:xfrm>
            <a:off x="7333484" y="971390"/>
            <a:ext cx="4559524" cy="2063515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Arrow: Down 1">
            <a:extLst>
              <a:ext uri="{FF2B5EF4-FFF2-40B4-BE49-F238E27FC236}">
                <a16:creationId xmlns:a16="http://schemas.microsoft.com/office/drawing/2014/main" id="{D8E56650-83C0-E347-96CD-759F67C99CC7}"/>
              </a:ext>
            </a:extLst>
          </p:cNvPr>
          <p:cNvSpPr/>
          <p:nvPr/>
        </p:nvSpPr>
        <p:spPr bwMode="auto">
          <a:xfrm>
            <a:off x="11165314" y="1232984"/>
            <a:ext cx="288000" cy="887584"/>
          </a:xfrm>
          <a:prstGeom prst="downArrow">
            <a:avLst/>
          </a:prstGeom>
          <a:solidFill>
            <a:srgbClr val="FDFDF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3.5x</a:t>
            </a:r>
          </a:p>
        </p:txBody>
      </p:sp>
      <p:sp>
        <p:nvSpPr>
          <p:cNvPr id="36" name="Arrow: Down 24">
            <a:extLst>
              <a:ext uri="{FF2B5EF4-FFF2-40B4-BE49-F238E27FC236}">
                <a16:creationId xmlns:a16="http://schemas.microsoft.com/office/drawing/2014/main" id="{440DCC53-06F3-FC4A-B86B-A087F3769E75}"/>
              </a:ext>
            </a:extLst>
          </p:cNvPr>
          <p:cNvSpPr/>
          <p:nvPr/>
        </p:nvSpPr>
        <p:spPr bwMode="auto">
          <a:xfrm>
            <a:off x="10853133" y="1773458"/>
            <a:ext cx="288000" cy="347109"/>
          </a:xfrm>
          <a:prstGeom prst="downArrow">
            <a:avLst/>
          </a:prstGeom>
          <a:solidFill>
            <a:srgbClr val="FDFDF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none" lIns="9144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14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2x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7413722-6A2E-ED44-89B8-37900F3B5163}"/>
              </a:ext>
            </a:extLst>
          </p:cNvPr>
          <p:cNvCxnSpPr>
            <a:cxnSpLocks/>
          </p:cNvCxnSpPr>
          <p:nvPr/>
        </p:nvCxnSpPr>
        <p:spPr bwMode="auto">
          <a:xfrm flipV="1">
            <a:off x="8966765" y="1773458"/>
            <a:ext cx="2038585" cy="1"/>
          </a:xfrm>
          <a:prstGeom prst="line">
            <a:avLst/>
          </a:prstGeom>
          <a:solidFill>
            <a:srgbClr val="FDFDFD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3EC413-E22A-4B40-876F-7A7F1E782CBA}"/>
              </a:ext>
            </a:extLst>
          </p:cNvPr>
          <p:cNvCxnSpPr>
            <a:cxnSpLocks/>
            <a:endCxn id="35" idx="0"/>
          </p:cNvCxnSpPr>
          <p:nvPr/>
        </p:nvCxnSpPr>
        <p:spPr bwMode="auto">
          <a:xfrm>
            <a:off x="8400321" y="1232984"/>
            <a:ext cx="2908993" cy="0"/>
          </a:xfrm>
          <a:prstGeom prst="line">
            <a:avLst/>
          </a:prstGeom>
          <a:solidFill>
            <a:srgbClr val="FDFDFD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FA5567D-F0FC-0547-A4A5-344477E59931}"/>
              </a:ext>
            </a:extLst>
          </p:cNvPr>
          <p:cNvSpPr txBox="1"/>
          <p:nvPr/>
        </p:nvSpPr>
        <p:spPr>
          <a:xfrm>
            <a:off x="9501640" y="266346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IBM Power</a:t>
            </a:r>
            <a:b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S924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2B89F1-7C9E-9546-875B-A9BEB9DC000A}"/>
              </a:ext>
            </a:extLst>
          </p:cNvPr>
          <p:cNvSpPr txBox="1"/>
          <p:nvPr/>
        </p:nvSpPr>
        <p:spPr>
          <a:xfrm>
            <a:off x="10630531" y="3029894"/>
            <a:ext cx="14093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565656">
                    <a:lumMod val="40000"/>
                    <a:lumOff val="60000"/>
                  </a:srgbClr>
                </a:solidFill>
                <a:effectLst/>
                <a:uLnTx/>
                <a:uFillTx/>
                <a:latin typeface="IBM Plex Sans" panose="020B0503050203000203" pitchFamily="34" charset="0"/>
                <a:ea typeface="IBM Plex Sans" charset="0"/>
                <a:cs typeface="IBM Plex Sans" charset="0"/>
              </a:rPr>
              <a:t>* Internal TCO Study</a:t>
            </a:r>
          </a:p>
        </p:txBody>
      </p:sp>
    </p:spTree>
    <p:extLst>
      <p:ext uri="{BB962C8B-B14F-4D97-AF65-F5344CB8AC3E}">
        <p14:creationId xmlns:p14="http://schemas.microsoft.com/office/powerpoint/2010/main" val="231436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/>
          <p:cNvSpPr txBox="1">
            <a:spLocks/>
          </p:cNvSpPr>
          <p:nvPr/>
        </p:nvSpPr>
        <p:spPr>
          <a:xfrm>
            <a:off x="245427" y="1529357"/>
            <a:ext cx="4587711" cy="268988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Font typeface="Arial"/>
              <a:buNone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173038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2pPr>
            <a:lvl3pPr marL="396875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•"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3pPr>
            <a:lvl4pPr marL="625475" indent="-168275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4pPr>
            <a:lvl5pPr marL="803275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»"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934" marR="0" lvl="1" indent="-226934" algn="l" defTabSz="609371" rtl="0" eaLnBrk="1" fontAlgn="auto" latinLnBrk="0" hangingPunct="1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E08D2-DE89-FF4D-9CEE-3B82A5A46421}"/>
              </a:ext>
            </a:extLst>
          </p:cNvPr>
          <p:cNvSpPr/>
          <p:nvPr/>
        </p:nvSpPr>
        <p:spPr>
          <a:xfrm>
            <a:off x="0" y="0"/>
            <a:ext cx="6555178" cy="6858000"/>
          </a:xfrm>
          <a:prstGeom prst="rect">
            <a:avLst/>
          </a:prstGeom>
          <a:solidFill>
            <a:srgbClr val="C7C9CE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E118C93-4280-2F47-B3D8-6121B39906C2}"/>
              </a:ext>
            </a:extLst>
          </p:cNvPr>
          <p:cNvSpPr txBox="1">
            <a:spLocks/>
          </p:cNvSpPr>
          <p:nvPr/>
        </p:nvSpPr>
        <p:spPr>
          <a:xfrm>
            <a:off x="257471" y="193477"/>
            <a:ext cx="5589180" cy="746161"/>
          </a:xfrm>
        </p:spPr>
        <p:txBody>
          <a:bodyPr/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1200">
                <a:solidFill>
                  <a:schemeClr val="bg2"/>
                </a:solidFill>
                <a:latin typeface="IBM Plex Sans" panose="020B0503050000000000" pitchFamily="34" charset="77"/>
                <a:ea typeface="IBM Plex Sans" panose="020B0503050000000000" pitchFamily="34" charset="77"/>
                <a:cs typeface="Arial" charset="0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847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E5E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E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9FC589A-1451-8F4F-9CA0-1268787F075A}"/>
              </a:ext>
            </a:extLst>
          </p:cNvPr>
          <p:cNvSpPr txBox="1">
            <a:spLocks/>
          </p:cNvSpPr>
          <p:nvPr/>
        </p:nvSpPr>
        <p:spPr>
          <a:xfrm>
            <a:off x="1565590" y="1818339"/>
            <a:ext cx="4530409" cy="746161"/>
          </a:xfrm>
        </p:spPr>
        <p:txBody>
          <a:bodyPr lIns="0" tIns="0" rIns="0" bIns="0"/>
          <a:lstStyle>
            <a:lvl1pPr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1200">
                <a:solidFill>
                  <a:schemeClr val="bg2"/>
                </a:solidFill>
                <a:latin typeface="IBM Plex Sans" panose="020B0503050000000000" pitchFamily="34" charset="77"/>
                <a:ea typeface="IBM Plex Sans" panose="020B0503050000000000" pitchFamily="34" charset="77"/>
                <a:cs typeface="Arial" charset="0"/>
              </a:defRPr>
            </a:lvl1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E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 you transform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E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847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64F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E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1D076A-C7BE-8B4E-985B-35D7F8164CAD}"/>
              </a:ext>
            </a:extLst>
          </p:cNvPr>
          <p:cNvSpPr/>
          <p:nvPr/>
        </p:nvSpPr>
        <p:spPr>
          <a:xfrm>
            <a:off x="1565590" y="3362620"/>
            <a:ext cx="4530409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E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part of a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847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847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847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multicloud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E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744A67-F0C8-F345-BFEF-D8DE948509D6}"/>
              </a:ext>
            </a:extLst>
          </p:cNvPr>
          <p:cNvSpPr/>
          <p:nvPr/>
        </p:nvSpPr>
        <p:spPr>
          <a:xfrm>
            <a:off x="1565590" y="4652044"/>
            <a:ext cx="4530409" cy="12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600" spc="-30" dirty="0">
                <a:latin typeface="Arial" panose="020B0604020202020204" pitchFamily="34" charset="0"/>
                <a:cs typeface="Arial" panose="020B0604020202020204" pitchFamily="34" charset="0"/>
              </a:rPr>
              <a:t>maintaining the </a:t>
            </a:r>
            <a:r>
              <a:rPr lang="en-US" sz="2600" spc="-30" dirty="0">
                <a:solidFill>
                  <a:srgbClr val="2847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scalability,</a:t>
            </a:r>
            <a:br>
              <a:rPr lang="en-US" sz="2600" spc="-30" dirty="0">
                <a:solidFill>
                  <a:srgbClr val="2847E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spc="-30" dirty="0">
                <a:solidFill>
                  <a:srgbClr val="2847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</a:t>
            </a:r>
            <a:r>
              <a:rPr lang="en-US" sz="2600" spc="-3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600" spc="-30" dirty="0">
                <a:solidFill>
                  <a:srgbClr val="2847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en-US" sz="2600" spc="-3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br>
              <a:rPr lang="en-US" sz="2600" spc="-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spc="-30" dirty="0">
                <a:latin typeface="Arial" panose="020B0604020202020204" pitchFamily="34" charset="0"/>
                <a:cs typeface="Arial" panose="020B0604020202020204" pitchFamily="34" charset="0"/>
              </a:rPr>
              <a:t>mission critical systems provide</a:t>
            </a:r>
            <a:endParaRPr kumimoji="0" lang="en-US" sz="2600" b="0" i="0" u="none" kern="1200" cap="none" spc="-3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hape 216">
            <a:extLst>
              <a:ext uri="{FF2B5EF4-FFF2-40B4-BE49-F238E27FC236}">
                <a16:creationId xmlns:a16="http://schemas.microsoft.com/office/drawing/2014/main" id="{E194D3A1-E4C7-E74F-AF8A-258B2B9D3A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97" y="1786528"/>
            <a:ext cx="976354" cy="88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213">
            <a:extLst>
              <a:ext uri="{FF2B5EF4-FFF2-40B4-BE49-F238E27FC236}">
                <a16:creationId xmlns:a16="http://schemas.microsoft.com/office/drawing/2014/main" id="{D532EFE9-9D32-434A-84AA-9F22E8838C2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20" y="3412748"/>
            <a:ext cx="773069" cy="73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31">
            <a:extLst>
              <a:ext uri="{FF2B5EF4-FFF2-40B4-BE49-F238E27FC236}">
                <a16:creationId xmlns:a16="http://schemas.microsoft.com/office/drawing/2014/main" id="{4DF676E6-0EF3-E04B-8976-39A35D1D09A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72" y="4897665"/>
            <a:ext cx="896444" cy="73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9.png">
            <a:extLst>
              <a:ext uri="{FF2B5EF4-FFF2-40B4-BE49-F238E27FC236}">
                <a16:creationId xmlns:a16="http://schemas.microsoft.com/office/drawing/2014/main" id="{E7E14A46-8BCE-4D5E-BEF6-C92D500E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179" r="46859"/>
          <a:stretch/>
        </p:blipFill>
        <p:spPr>
          <a:xfrm>
            <a:off x="6555178" y="-5358"/>
            <a:ext cx="5645071" cy="68633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2A8E4C-24DD-442C-93F4-02D804B4EA4D}"/>
              </a:ext>
            </a:extLst>
          </p:cNvPr>
          <p:cNvSpPr txBox="1"/>
          <p:nvPr/>
        </p:nvSpPr>
        <p:spPr>
          <a:xfrm>
            <a:off x="6919496" y="3385406"/>
            <a:ext cx="491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solidFill>
                  <a:schemeClr val="bg1"/>
                </a:solidFill>
                <a:latin typeface="+mn-lt"/>
                <a:ea typeface="IBM Plex Sans" charset="0"/>
                <a:cs typeface="IBM Plex Sans" charset="0"/>
              </a:rPr>
              <a:t>POWER9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FDAAED-F7FD-4D7A-A491-1D9FA2F05C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48" b="91393" l="6939" r="91837">
                        <a14:foregroundMark x1="6939" y1="6967" x2="11837" y2="7377"/>
                        <a14:foregroundMark x1="92245" y1="77049" x2="92245" y2="77049"/>
                        <a14:foregroundMark x1="89388" y1="91803" x2="89388" y2="91803"/>
                      </a14:backgroundRemoval>
                    </a14:imgEffect>
                    <a14:imgEffect>
                      <a14:colorTemperature colorTemp="11500"/>
                    </a14:imgEffect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8625" y="725303"/>
            <a:ext cx="2838177" cy="2827344"/>
          </a:xfrm>
          <a:prstGeom prst="rect">
            <a:avLst/>
          </a:prstGeom>
          <a:scene3d>
            <a:camera prst="perspectiveRelaxedModerately" fov="6300000">
              <a:rot lat="18600000" lon="0" rev="0"/>
            </a:camera>
            <a:lightRig rig="threePt" dir="t"/>
          </a:scene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2FDDBD-C111-4658-968E-04080CBF794F}"/>
              </a:ext>
            </a:extLst>
          </p:cNvPr>
          <p:cNvSpPr txBox="1"/>
          <p:nvPr/>
        </p:nvSpPr>
        <p:spPr>
          <a:xfrm>
            <a:off x="6972811" y="4649896"/>
            <a:ext cx="480980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i="0" u="none" strike="noStrike" baseline="0" dirty="0">
                <a:solidFill>
                  <a:schemeClr val="bg1"/>
                </a:solidFill>
                <a:latin typeface="Helv"/>
              </a:rPr>
              <a:t>Better </a:t>
            </a:r>
            <a:r>
              <a:rPr lang="en-US" sz="2800" b="1" dirty="0">
                <a:solidFill>
                  <a:schemeClr val="bg1"/>
                </a:solidFill>
                <a:latin typeface="Helv"/>
              </a:rPr>
              <a:t>economics for today’s modern workloads</a:t>
            </a:r>
            <a:endParaRPr lang="en-CA" sz="4400" b="1" dirty="0">
              <a:solidFill>
                <a:schemeClr val="bg1"/>
              </a:solidFill>
              <a:latin typeface="+mj-lt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BM 2019 Master template (white background)">
  <a:themeElements>
    <a:clrScheme name="Custom 1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Arial" id="{1A4DA36A-8F0F-7E4A-B00D-DA1BD81F28CD}" vid="{6B146999-A8D2-8744-A671-88AC4979DD6F}"/>
    </a:ext>
  </a:extLst>
</a:theme>
</file>

<file path=ppt/theme/theme2.xml><?xml version="1.0" encoding="utf-8"?>
<a:theme xmlns:a="http://schemas.openxmlformats.org/drawingml/2006/main" name="1_IBM 2019 Master template (black background)">
  <a:themeElements>
    <a:clrScheme name="Custom 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408BFC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685983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IBM Plex Sans" charset="0"/>
            <a:ea typeface="IBM Plex Sans" charset="0"/>
            <a:cs typeface="IBM Plex Sans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Plex" id="{570BCD8D-F9BA-FE4D-A5E6-8D1DC87465ED}" vid="{9961C7CC-94ED-7C47-95C1-780480ED64F7}"/>
    </a:ext>
  </a:extLst>
</a:theme>
</file>

<file path=ppt/theme/theme3.xml><?xml version="1.0" encoding="utf-8"?>
<a:theme xmlns:a="http://schemas.openxmlformats.org/drawingml/2006/main" name="1_IBM 2019 Master template (white background)">
  <a:themeElements>
    <a:clrScheme name="Custom 1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Arial" id="{1A4DA36A-8F0F-7E4A-B00D-DA1BD81F28CD}" vid="{6B146999-A8D2-8744-A671-88AC4979DD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88549F62B92146AA6B82CA9228E469" ma:contentTypeVersion="13" ma:contentTypeDescription="Create a new document." ma:contentTypeScope="" ma:versionID="abc1c5f782aa6e7eaac4085db9a820de">
  <xsd:schema xmlns:xsd="http://www.w3.org/2001/XMLSchema" xmlns:xs="http://www.w3.org/2001/XMLSchema" xmlns:p="http://schemas.microsoft.com/office/2006/metadata/properties" xmlns:ns2="6a0d6f25-5d7a-40b7-9e93-0cbfd06f013a" xmlns:ns3="7e0b6b19-f2a0-48da-99b5-34c3f079df0e" targetNamespace="http://schemas.microsoft.com/office/2006/metadata/properties" ma:root="true" ma:fieldsID="3758e5d9eb9337d3a4cc208656647ab7" ns2:_="" ns3:_="">
    <xsd:import namespace="6a0d6f25-5d7a-40b7-9e93-0cbfd06f013a"/>
    <xsd:import namespace="7e0b6b19-f2a0-48da-99b5-34c3f079d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d6f25-5d7a-40b7-9e93-0cbfd06f0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b6b19-f2a0-48da-99b5-34c3f079d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7D5414-EF16-48AF-B649-2C5E60B7F309}"/>
</file>

<file path=customXml/itemProps2.xml><?xml version="1.0" encoding="utf-8"?>
<ds:datastoreItem xmlns:ds="http://schemas.openxmlformats.org/officeDocument/2006/customXml" ds:itemID="{CEE863A1-1C23-404E-8FB5-4B86C2BDA106}"/>
</file>

<file path=customXml/itemProps3.xml><?xml version="1.0" encoding="utf-8"?>
<ds:datastoreItem xmlns:ds="http://schemas.openxmlformats.org/officeDocument/2006/customXml" ds:itemID="{251EAFA4-1382-4165-8788-E7F3FE9CAE0E}"/>
</file>

<file path=docProps/app.xml><?xml version="1.0" encoding="utf-8"?>
<Properties xmlns="http://schemas.openxmlformats.org/officeDocument/2006/extended-properties" xmlns:vt="http://schemas.openxmlformats.org/officeDocument/2006/docPropsVTypes">
  <TotalTime>26861</TotalTime>
  <Words>482</Words>
  <Application>Microsoft Office PowerPoint</Application>
  <PresentationFormat>Widescreen</PresentationFormat>
  <Paragraphs>124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.AppleSystemUIFont</vt:lpstr>
      <vt:lpstr>Arial</vt:lpstr>
      <vt:lpstr>Arial Regular</vt:lpstr>
      <vt:lpstr>Calibri</vt:lpstr>
      <vt:lpstr>Helv</vt:lpstr>
      <vt:lpstr>HelvNeue Light for IBM</vt:lpstr>
      <vt:lpstr>IBM Plex Sans</vt:lpstr>
      <vt:lpstr>Wingdings</vt:lpstr>
      <vt:lpstr>IBM 2019 Master template (white background)</vt:lpstr>
      <vt:lpstr>1_IBM 2019 Master template (black background)</vt:lpstr>
      <vt:lpstr>1_IBM 2019 Master template (white background)</vt:lpstr>
      <vt:lpstr>The Advantage for Running Oracle on IBM Power Systems  </vt:lpstr>
      <vt:lpstr>The Power Systems Mission Critical Advantage Increasing with each new generation!</vt:lpstr>
      <vt:lpstr>POWER Ranked Number 1 in every major reliability category by ITIC</vt:lpstr>
      <vt:lpstr>CONSOLIDATION More VMs per server More workload per server</vt:lpstr>
      <vt:lpstr>0</vt:lpstr>
      <vt:lpstr>Economics – Oracle is less expensive on IBM Power than anywhere else!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Power Systems Oracle on IBM Power Systems Lesson 2: Overview and Why Now</dc:title>
  <dc:creator>Kelly Schlamb</dc:creator>
  <cp:keywords>ver20200731a</cp:keywords>
  <cp:lastModifiedBy>Chris Eaton</cp:lastModifiedBy>
  <cp:revision>2242</cp:revision>
  <dcterms:created xsi:type="dcterms:W3CDTF">2020-03-09T12:16:23Z</dcterms:created>
  <dcterms:modified xsi:type="dcterms:W3CDTF">2020-08-04T15:15:57Z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0x010100A788549F62B92146AA6B82CA9228E469</vt:lpwstr>
  </property>
</Properties>
</file>